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7315200" cy="9601200"/>
  <p:embeddedFontLst>
    <p:embeddedFont>
      <p:font typeface="Arial Black" panose="020B0A04020102020204" pitchFamily="34" charset="0"/>
      <p:regular r:id="rId31"/>
      <p:bold r:id="rId32"/>
    </p:embeddedFont>
    <p:embeddedFont>
      <p:font typeface="Calibri" panose="020F0502020204030204" pitchFamily="34" charset="0"/>
      <p:regular r:id="rId33"/>
      <p:bold r:id="rId34"/>
      <p:italic r:id="rId35"/>
      <p:boldItalic r:id="rId36"/>
    </p:embeddedFont>
    <p:embeddedFont>
      <p:font typeface="Cambria" panose="02040503050406030204" pitchFamily="18"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1" roundtripDataSignature="AMtx7mgszvvCADsPNDN+8Um4msvCe8dWS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1764"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9.fntdata"/><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20" Type="http://schemas.openxmlformats.org/officeDocument/2006/relationships/slide" Target="slides/slide19.xml"/><Relationship Id="rId41"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2589d97b41e_1_46: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g2589d97b41e_1_46: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1" name="Google Shape;161;g2589d97b41e_1_46: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2589d97b41e_1_9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g2589d97b41e_1_93: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0" name="Google Shape;170;g2589d97b41e_1_93: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2589d97b41e_1_99: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g2589d97b41e_1_99: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7" name="Google Shape;177;g2589d97b41e_1_99: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2589d97b41e_1_105: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g2589d97b41e_1_105: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6" name="Google Shape;186;g2589d97b41e_1_105: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2589d97b41e_1_11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g2589d97b41e_1_111: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3" name="Google Shape;193;g2589d97b41e_1_111: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2589d97b41e_1_117: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g2589d97b41e_1_117: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g2589d97b41e_1_117: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1e4b359c5f5_0_8: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g1e4b359c5f5_0_8: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1" name="Google Shape;211;g1e4b359c5f5_0_8: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1e4b359c5f5_0_14: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7" name="Google Shape;217;g1e4b359c5f5_0_14: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8" name="Google Shape;218;g1e4b359c5f5_0_14: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1e4caeb1a0d_0_2: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g1e4caeb1a0d_0_2: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5" name="Google Shape;225;g1e4caeb1a0d_0_2: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1e4caeb1a0d_0_14: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g1e4caeb1a0d_0_14: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1" name="Google Shape;231;g1e4caeb1a0d_0_14: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3: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5" name="Google Shape;105;p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1e4caeb1a0d_0_8: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g1e4caeb1a0d_0_8: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8" name="Google Shape;238;g1e4caeb1a0d_0_8: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e4caeb1a0d_0_2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5" name="Google Shape;245;g1e4caeb1a0d_0_20: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6" name="Google Shape;246;g1e4caeb1a0d_0_20: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1e4caeb1a0d_0_26: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g1e4caeb1a0d_0_26: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2" name="Google Shape;252;g1e4caeb1a0d_0_26: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1e4caeb1a0d_0_5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g1e4caeb1a0d_0_51: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9" name="Google Shape;259;g1e4caeb1a0d_0_51: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1e4caeb1a0d_0_39: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g1e4caeb1a0d_0_39: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5" name="Google Shape;265;g1e4caeb1a0d_0_39: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1e4caeb1a0d_0_57: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g1e4caeb1a0d_0_57: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1" name="Google Shape;271;g1e4caeb1a0d_0_57: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1e4caeb1a0d_0_6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7" name="Google Shape;277;g1e4caeb1a0d_0_63: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8" name="Google Shape;278;g1e4caeb1a0d_0_63: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e4caeb1a0d_0_69: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4" name="Google Shape;284;g1e4caeb1a0d_0_69: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5" name="Google Shape;285;g1e4caeb1a0d_0_69: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1e4caeb1a0d_0_32: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1" name="Google Shape;291;g1e4caeb1a0d_0_32: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2" name="Google Shape;292;g1e4caeb1a0d_0_32: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28</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589d97b41e_1_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2589d97b41e_1_0: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 name="Google Shape;112;g2589d97b41e_1_0: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2589d97b41e_1_87: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 name="Google Shape;118;g2589d97b41e_1_87: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g2589d97b41e_1_87: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2589d97b41e_1_6: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 name="Google Shape;125;g2589d97b41e_1_6: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6" name="Google Shape;126;g2589d97b41e_1_6: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2589d97b41e_1_8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2589d97b41e_1_81: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3" name="Google Shape;133;g2589d97b41e_1_81: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2589d97b41e_1_34: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g2589d97b41e_1_34: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0" name="Google Shape;140;g2589d97b41e_1_34: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2589d97b41e_1_4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g2589d97b41e_1_40: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7" name="Google Shape;147;g2589d97b41e_1_40: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2589d97b41e_1_52: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g2589d97b41e_1_52:notes"/>
          <p:cNvSpPr txBox="1">
            <a:spLocks noGrp="1"/>
          </p:cNvSpPr>
          <p:nvPr>
            <p:ph type="body" idx="1"/>
          </p:nvPr>
        </p:nvSpPr>
        <p:spPr>
          <a:xfrm>
            <a:off x="731521" y="4560570"/>
            <a:ext cx="5852100" cy="432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4" name="Google Shape;154;g2589d97b41e_1_52:notes"/>
          <p:cNvSpPr txBox="1">
            <a:spLocks noGrp="1"/>
          </p:cNvSpPr>
          <p:nvPr>
            <p:ph type="sldNum" idx="12"/>
          </p:nvPr>
        </p:nvSpPr>
        <p:spPr>
          <a:xfrm>
            <a:off x="4143587" y="9119474"/>
            <a:ext cx="3169800" cy="480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Nadpis a obsah" type="obj">
  <p:cSld name="OBJECT">
    <p:spTree>
      <p:nvGrpSpPr>
        <p:cNvPr id="1" name="Shape 27"/>
        <p:cNvGrpSpPr/>
        <p:nvPr/>
      </p:nvGrpSpPr>
      <p:grpSpPr>
        <a:xfrm>
          <a:off x="0" y="0"/>
          <a:ext cx="0" cy="0"/>
          <a:chOff x="0" y="0"/>
          <a:chExt cx="0" cy="0"/>
        </a:xfrm>
      </p:grpSpPr>
      <p:sp>
        <p:nvSpPr>
          <p:cNvPr id="28" name="Google Shape;28;p7"/>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a:buNone/>
              <a:defRPr b="1">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7"/>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30" name="Google Shape;30;p7"/>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6" name="Google Shape;36;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7" name="Google Shape;37;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Hlavička sekcie" type="secHead">
  <p:cSld name="SECTION_HEADER">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57200" y="1447800"/>
            <a:ext cx="7772400" cy="432117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7200"/>
              <a:buFont typeface="Arial Black"/>
              <a:buNone/>
              <a:defRPr sz="7200" b="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57200" y="228601"/>
            <a:ext cx="7772400" cy="10668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chemeClr val="dk2"/>
              </a:buClr>
              <a:buSzPts val="2000"/>
              <a:buNone/>
              <a:defRPr sz="2000" b="0" cap="none">
                <a:solidFill>
                  <a:schemeClr val="dk2"/>
                </a:solidFill>
                <a:latin typeface="Arial Black"/>
                <a:ea typeface="Arial Black"/>
                <a:cs typeface="Arial Black"/>
                <a:sym typeface="Arial Black"/>
              </a:defRPr>
            </a:lvl1pPr>
            <a:lvl2pPr marL="914400" lvl="1" indent="-228600" algn="l">
              <a:lnSpc>
                <a:spcPct val="100000"/>
              </a:lnSpc>
              <a:spcBef>
                <a:spcPts val="600"/>
              </a:spcBef>
              <a:spcAft>
                <a:spcPts val="0"/>
              </a:spcAft>
              <a:buSzPts val="1800"/>
              <a:buNone/>
              <a:defRPr sz="1800">
                <a:solidFill>
                  <a:srgbClr val="888888"/>
                </a:solidFill>
              </a:defRPr>
            </a:lvl2pPr>
            <a:lvl3pPr marL="1371600" lvl="2" indent="-228600" algn="l">
              <a:lnSpc>
                <a:spcPct val="100000"/>
              </a:lnSpc>
              <a:spcBef>
                <a:spcPts val="320"/>
              </a:spcBef>
              <a:spcAft>
                <a:spcPts val="0"/>
              </a:spcAft>
              <a:buSzPts val="1600"/>
              <a:buNone/>
              <a:defRPr sz="1600">
                <a:solidFill>
                  <a:srgbClr val="888888"/>
                </a:solidFill>
              </a:defRPr>
            </a:lvl3pPr>
            <a:lvl4pPr marL="1828800" lvl="3" indent="-228600" algn="l">
              <a:lnSpc>
                <a:spcPct val="100000"/>
              </a:lnSpc>
              <a:spcBef>
                <a:spcPts val="280"/>
              </a:spcBef>
              <a:spcAft>
                <a:spcPts val="0"/>
              </a:spcAft>
              <a:buSzPts val="1400"/>
              <a:buNone/>
              <a:defRPr sz="1400">
                <a:solidFill>
                  <a:srgbClr val="888888"/>
                </a:solidFill>
              </a:defRPr>
            </a:lvl4pPr>
            <a:lvl5pPr marL="2286000" lvl="4" indent="-228600" algn="l">
              <a:lnSpc>
                <a:spcPct val="100000"/>
              </a:lnSpc>
              <a:spcBef>
                <a:spcPts val="280"/>
              </a:spcBef>
              <a:spcAft>
                <a:spcPts val="0"/>
              </a:spcAft>
              <a:buSzPts val="1400"/>
              <a:buNone/>
              <a:defRPr sz="1400">
                <a:solidFill>
                  <a:srgbClr val="888888"/>
                </a:solidFill>
              </a:defRPr>
            </a:lvl5pPr>
            <a:lvl6pPr marL="2743200" lvl="5" indent="-228600" algn="l">
              <a:lnSpc>
                <a:spcPct val="100000"/>
              </a:lnSpc>
              <a:spcBef>
                <a:spcPts val="280"/>
              </a:spcBef>
              <a:spcAft>
                <a:spcPts val="0"/>
              </a:spcAft>
              <a:buSzPts val="1400"/>
              <a:buNone/>
              <a:defRPr sz="1400">
                <a:solidFill>
                  <a:srgbClr val="888888"/>
                </a:solidFill>
              </a:defRPr>
            </a:lvl6pPr>
            <a:lvl7pPr marL="3200400" lvl="6" indent="-228600" algn="l">
              <a:lnSpc>
                <a:spcPct val="100000"/>
              </a:lnSpc>
              <a:spcBef>
                <a:spcPts val="280"/>
              </a:spcBef>
              <a:spcAft>
                <a:spcPts val="0"/>
              </a:spcAft>
              <a:buSzPts val="1400"/>
              <a:buNone/>
              <a:defRPr sz="1400">
                <a:solidFill>
                  <a:srgbClr val="888888"/>
                </a:solidFill>
              </a:defRPr>
            </a:lvl7pPr>
            <a:lvl8pPr marL="3657600" lvl="7" indent="-228600" algn="l">
              <a:lnSpc>
                <a:spcPct val="100000"/>
              </a:lnSpc>
              <a:spcBef>
                <a:spcPts val="280"/>
              </a:spcBef>
              <a:spcAft>
                <a:spcPts val="0"/>
              </a:spcAft>
              <a:buSzPts val="1400"/>
              <a:buNone/>
              <a:defRPr sz="1400">
                <a:solidFill>
                  <a:srgbClr val="888888"/>
                </a:solidFill>
              </a:defRPr>
            </a:lvl8pPr>
            <a:lvl9pPr marL="4114800" lvl="8" indent="-228600" algn="l">
              <a:lnSpc>
                <a:spcPct val="100000"/>
              </a:lnSpc>
              <a:spcBef>
                <a:spcPts val="280"/>
              </a:spcBef>
              <a:spcAft>
                <a:spcPts val="0"/>
              </a:spcAft>
              <a:buSzPts val="1400"/>
              <a:buNone/>
              <a:defRPr sz="1400">
                <a:solidFill>
                  <a:srgbClr val="888888"/>
                </a:solidFill>
              </a:defRPr>
            </a:lvl9pPr>
          </a:lstStyle>
          <a:p>
            <a:endParaRPr/>
          </a:p>
        </p:txBody>
      </p:sp>
      <p:sp>
        <p:nvSpPr>
          <p:cNvPr id="43" name="Google Shape;43;p8"/>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orovnanie" type="twoTxTwoObj">
  <p:cSld name="TWO_OBJECTS_WITH_TEX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1"/>
          </p:nvPr>
        </p:nvSpPr>
        <p:spPr>
          <a:xfrm>
            <a:off x="1627632"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49" name="Google Shape;49;p9"/>
          <p:cNvSpPr txBox="1">
            <a:spLocks noGrp="1"/>
          </p:cNvSpPr>
          <p:nvPr>
            <p:ph type="body" idx="2"/>
          </p:nvPr>
        </p:nvSpPr>
        <p:spPr>
          <a:xfrm>
            <a:off x="1627632"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0" name="Google Shape;50;p9"/>
          <p:cNvSpPr txBox="1">
            <a:spLocks noGrp="1"/>
          </p:cNvSpPr>
          <p:nvPr>
            <p:ph type="body" idx="3"/>
          </p:nvPr>
        </p:nvSpPr>
        <p:spPr>
          <a:xfrm>
            <a:off x="5093208"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51" name="Google Shape;51;p9"/>
          <p:cNvSpPr txBox="1">
            <a:spLocks noGrp="1"/>
          </p:cNvSpPr>
          <p:nvPr>
            <p:ph type="body" idx="4"/>
          </p:nvPr>
        </p:nvSpPr>
        <p:spPr>
          <a:xfrm>
            <a:off x="5093208"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2" name="Google Shape;52;p9"/>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rázdna" type="blank">
  <p:cSld name="BLANK">
    <p:spTree>
      <p:nvGrpSpPr>
        <p:cNvPr id="1" name="Shape 60"/>
        <p:cNvGrpSpPr/>
        <p:nvPr/>
      </p:nvGrpSpPr>
      <p:grpSpPr>
        <a:xfrm>
          <a:off x="0" y="0"/>
          <a:ext cx="0" cy="0"/>
          <a:chOff x="0" y="0"/>
          <a:chExt cx="0" cy="0"/>
        </a:xfrm>
      </p:grpSpPr>
      <p:sp>
        <p:nvSpPr>
          <p:cNvPr id="61" name="Google Shape;61;p1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3">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oa.inapp.org/xmlui/handle/20.500.12916/3895"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57158" y="2786058"/>
            <a:ext cx="8072400" cy="1297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l-GR" sz="2800" b="1" dirty="0">
                <a:solidFill>
                  <a:schemeClr val="dk2"/>
                </a:solidFill>
                <a:latin typeface="Arial"/>
                <a:ea typeface="Arial"/>
                <a:cs typeface="Arial"/>
                <a:sym typeface="Arial"/>
              </a:rPr>
              <a:t>Βελτίωση των δεξιοτήτων και των ικανοτήτων των νέων στην κοινωνική επιχειρηματικότητα μέσω της εικονικής πραγματικότητας</a:t>
            </a:r>
            <a:endParaRPr lang="en-US" sz="4000" dirty="0">
              <a:latin typeface="Arial"/>
              <a:ea typeface="Arial"/>
              <a:cs typeface="Arial"/>
              <a:sym typeface="Arial"/>
            </a:endParaRPr>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a:t> </a:t>
            </a:r>
            <a:endParaRPr/>
          </a:p>
        </p:txBody>
      </p:sp>
      <p:pic>
        <p:nvPicPr>
          <p:cNvPr id="99" name="Google Shape;99;p1"/>
          <p:cNvPicPr preferRelativeResize="0"/>
          <p:nvPr/>
        </p:nvPicPr>
        <p:blipFill rotWithShape="1">
          <a:blip r:embed="rId3">
            <a:alphaModFix/>
          </a:blip>
          <a:srcRect/>
          <a:stretch/>
        </p:blipFill>
        <p:spPr>
          <a:xfrm>
            <a:off x="142844" y="285728"/>
            <a:ext cx="1928826" cy="549715"/>
          </a:xfrm>
          <a:prstGeom prst="rect">
            <a:avLst/>
          </a:prstGeom>
          <a:noFill/>
          <a:ln>
            <a:noFill/>
          </a:ln>
        </p:spPr>
      </p:pic>
      <p:sp>
        <p:nvSpPr>
          <p:cNvPr id="100" name="Google Shape;100;p1"/>
          <p:cNvSpPr/>
          <p:nvPr/>
        </p:nvSpPr>
        <p:spPr>
          <a:xfrm>
            <a:off x="214282" y="785795"/>
            <a:ext cx="3637638" cy="30777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a:solidFill>
                  <a:schemeClr val="dk1"/>
                </a:solidFill>
                <a:latin typeface="Arial"/>
                <a:ea typeface="Arial"/>
                <a:cs typeface="Arial"/>
                <a:sym typeface="Arial"/>
              </a:rPr>
              <a:t>ERASMUS + ERASMUS CODES</a:t>
            </a:r>
            <a:endParaRPr sz="1050" b="0" i="0" u="none" strike="noStrike" cap="none">
              <a:solidFill>
                <a:schemeClr val="dk2"/>
              </a:solidFill>
              <a:latin typeface="Arial"/>
              <a:ea typeface="Arial"/>
              <a:cs typeface="Arial"/>
              <a:sym typeface="Arial"/>
            </a:endParaRPr>
          </a:p>
        </p:txBody>
      </p:sp>
      <p:sp>
        <p:nvSpPr>
          <p:cNvPr id="101" name="Google Shape;101;p1"/>
          <p:cNvSpPr txBox="1"/>
          <p:nvPr/>
        </p:nvSpPr>
        <p:spPr>
          <a:xfrm>
            <a:off x="3404275" y="4210500"/>
            <a:ext cx="37167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398F98"/>
              </a:solidFill>
              <a:latin typeface="Arial Black"/>
              <a:ea typeface="Arial Black"/>
              <a:cs typeface="Arial Black"/>
              <a:sym typeface="Arial Black"/>
            </a:endParaRPr>
          </a:p>
        </p:txBody>
      </p:sp>
      <p:sp>
        <p:nvSpPr>
          <p:cNvPr id="102" name="Google Shape;102;p1"/>
          <p:cNvSpPr txBox="1"/>
          <p:nvPr/>
        </p:nvSpPr>
        <p:spPr>
          <a:xfrm>
            <a:off x="2358000" y="3728850"/>
            <a:ext cx="4070700" cy="16632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l-GR" sz="3100" b="1" i="0" u="none" strike="noStrike" cap="none" dirty="0">
                <a:solidFill>
                  <a:srgbClr val="66C0C4"/>
                </a:solidFill>
                <a:latin typeface="Arial"/>
                <a:ea typeface="Arial"/>
                <a:cs typeface="Arial"/>
                <a:sym typeface="Arial"/>
              </a:rPr>
              <a:t>Κοινωνική οικονομία</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g2589d97b41e_1_4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SzPts val="3600"/>
              <a:buNone/>
            </a:pPr>
            <a:r>
              <a:rPr lang="el-GR" sz="2800" dirty="0"/>
              <a:t>Ποια είναι η διαφορά μεταξύ μιας κοινωνικής επιχείρησης και μιας παραδοσιακής επιχείρησης;</a:t>
            </a:r>
            <a:endParaRPr sz="2800" dirty="0"/>
          </a:p>
        </p:txBody>
      </p:sp>
      <p:sp>
        <p:nvSpPr>
          <p:cNvPr id="164" name="Google Shape;164;g2589d97b41e_1_46"/>
          <p:cNvSpPr txBox="1">
            <a:spLocks noGrp="1"/>
          </p:cNvSpPr>
          <p:nvPr>
            <p:ph type="body" idx="1"/>
          </p:nvPr>
        </p:nvSpPr>
        <p:spPr>
          <a:xfrm>
            <a:off x="457200" y="1667375"/>
            <a:ext cx="8686800" cy="47283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360"/>
              </a:spcBef>
              <a:spcAft>
                <a:spcPts val="0"/>
              </a:spcAft>
              <a:buSzPts val="1800"/>
              <a:buNone/>
            </a:pPr>
            <a:endParaRPr/>
          </a:p>
          <a:p>
            <a:pPr marL="0" lvl="0" indent="0" algn="l" rtl="0">
              <a:lnSpc>
                <a:spcPct val="100000"/>
              </a:lnSpc>
              <a:spcBef>
                <a:spcPts val="360"/>
              </a:spcBef>
              <a:spcAft>
                <a:spcPts val="0"/>
              </a:spcAft>
              <a:buSzPts val="1800"/>
              <a:buNone/>
            </a:pPr>
            <a:endParaRPr/>
          </a:p>
          <a:p>
            <a:pPr marL="0" lvl="0" indent="0" algn="l" rtl="0">
              <a:lnSpc>
                <a:spcPct val="100000"/>
              </a:lnSpc>
              <a:spcBef>
                <a:spcPts val="360"/>
              </a:spcBef>
              <a:spcAft>
                <a:spcPts val="0"/>
              </a:spcAft>
              <a:buSzPts val="1800"/>
              <a:buNone/>
            </a:pPr>
            <a:endParaRPr/>
          </a:p>
          <a:p>
            <a:pPr marL="0" lvl="0" indent="0" algn="l" rtl="0">
              <a:lnSpc>
                <a:spcPct val="100000"/>
              </a:lnSpc>
              <a:spcBef>
                <a:spcPts val="360"/>
              </a:spcBef>
              <a:spcAft>
                <a:spcPts val="0"/>
              </a:spcAft>
              <a:buSzPts val="1800"/>
              <a:buNone/>
            </a:pPr>
            <a:endParaRPr/>
          </a:p>
          <a:p>
            <a:pPr marL="0" lvl="0" indent="0" algn="l" rtl="0">
              <a:lnSpc>
                <a:spcPct val="100000"/>
              </a:lnSpc>
              <a:spcBef>
                <a:spcPts val="360"/>
              </a:spcBef>
              <a:spcAft>
                <a:spcPts val="0"/>
              </a:spcAft>
              <a:buSzPts val="1800"/>
              <a:buNone/>
            </a:pPr>
            <a:endParaRPr/>
          </a:p>
          <a:p>
            <a:pPr marL="0" lvl="0" indent="0" algn="l" rtl="0">
              <a:lnSpc>
                <a:spcPct val="100000"/>
              </a:lnSpc>
              <a:spcBef>
                <a:spcPts val="360"/>
              </a:spcBef>
              <a:spcAft>
                <a:spcPts val="0"/>
              </a:spcAft>
              <a:buSzPts val="1800"/>
              <a:buNone/>
            </a:pPr>
            <a:endParaRPr/>
          </a:p>
          <a:p>
            <a:pPr marL="0" lvl="0" indent="0" algn="l" rtl="0">
              <a:lnSpc>
                <a:spcPct val="100000"/>
              </a:lnSpc>
              <a:spcBef>
                <a:spcPts val="360"/>
              </a:spcBef>
              <a:spcAft>
                <a:spcPts val="0"/>
              </a:spcAft>
              <a:buSzPts val="1800"/>
              <a:buNone/>
            </a:pPr>
            <a:endParaRPr/>
          </a:p>
        </p:txBody>
      </p:sp>
      <p:pic>
        <p:nvPicPr>
          <p:cNvPr id="165" name="Google Shape;165;g2589d97b41e_1_46"/>
          <p:cNvPicPr preferRelativeResize="0"/>
          <p:nvPr/>
        </p:nvPicPr>
        <p:blipFill rotWithShape="1">
          <a:blip r:embed="rId3">
            <a:alphaModFix/>
          </a:blip>
          <a:srcRect/>
          <a:stretch/>
        </p:blipFill>
        <p:spPr>
          <a:xfrm>
            <a:off x="4346191" y="1667363"/>
            <a:ext cx="4633934" cy="4544175"/>
          </a:xfrm>
          <a:prstGeom prst="rect">
            <a:avLst/>
          </a:prstGeom>
          <a:noFill/>
          <a:ln>
            <a:noFill/>
          </a:ln>
        </p:spPr>
      </p:pic>
      <p:sp>
        <p:nvSpPr>
          <p:cNvPr id="166" name="Google Shape;166;g2589d97b41e_1_46"/>
          <p:cNvSpPr/>
          <p:nvPr/>
        </p:nvSpPr>
        <p:spPr>
          <a:xfrm>
            <a:off x="710400" y="2730000"/>
            <a:ext cx="2272800" cy="2124600"/>
          </a:xfrm>
          <a:prstGeom prst="wedgeEllipseCallout">
            <a:avLst>
              <a:gd name="adj1" fmla="val -20833"/>
              <a:gd name="adj2" fmla="val 625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g2589d97b41e_1_93"/>
          <p:cNvSpPr txBox="1">
            <a:spLocks noGrp="1"/>
          </p:cNvSpPr>
          <p:nvPr>
            <p:ph type="title"/>
          </p:nvPr>
        </p:nvSpPr>
        <p:spPr>
          <a:xfrm>
            <a:off x="1758200" y="172893"/>
            <a:ext cx="5791200" cy="1371600"/>
          </a:xfrm>
          <a:prstGeom prst="rect">
            <a:avLst/>
          </a:prstGeom>
          <a:noFill/>
          <a:ln>
            <a:noFill/>
          </a:ln>
        </p:spPr>
        <p:txBody>
          <a:bodyPr spcFirstLastPara="1" wrap="square" lIns="91425" tIns="45700" rIns="91425" bIns="45700" anchor="b" anchorCtr="0">
            <a:noAutofit/>
          </a:bodyPr>
          <a:lstStyle/>
          <a:p>
            <a:pPr marL="0" lvl="0" indent="0" algn="just" rtl="0">
              <a:lnSpc>
                <a:spcPct val="150000"/>
              </a:lnSpc>
              <a:spcBef>
                <a:spcPts val="600"/>
              </a:spcBef>
              <a:spcAft>
                <a:spcPts val="0"/>
              </a:spcAft>
              <a:buSzPts val="3600"/>
              <a:buNone/>
            </a:pPr>
            <a:endParaRPr sz="2000" dirty="0">
              <a:solidFill>
                <a:srgbClr val="66C0C4"/>
              </a:solidFill>
              <a:latin typeface="Cambria"/>
              <a:ea typeface="Cambria"/>
              <a:cs typeface="Cambria"/>
              <a:sym typeface="Cambria"/>
            </a:endParaRPr>
          </a:p>
          <a:p>
            <a:pPr marL="0" lvl="0" indent="0" algn="ctr" rtl="0">
              <a:lnSpc>
                <a:spcPct val="115000"/>
              </a:lnSpc>
              <a:spcBef>
                <a:spcPts val="600"/>
              </a:spcBef>
              <a:spcAft>
                <a:spcPts val="0"/>
              </a:spcAft>
              <a:buClr>
                <a:schemeClr val="dk1"/>
              </a:buClr>
              <a:buSzPts val="1100"/>
              <a:buFont typeface="Arial"/>
              <a:buNone/>
            </a:pPr>
            <a:r>
              <a:rPr lang="el-GR" sz="2000" dirty="0">
                <a:solidFill>
                  <a:srgbClr val="66C0C4"/>
                </a:solidFill>
              </a:rPr>
              <a:t>Οι οργανισμοί κοινωνικής οικονομίας διακρίνονται από τις παραδοσιακές επιχειρήσεις από διάφορα χαρακτηριστικά:</a:t>
            </a:r>
            <a:endParaRPr sz="2000" dirty="0"/>
          </a:p>
        </p:txBody>
      </p:sp>
      <p:sp>
        <p:nvSpPr>
          <p:cNvPr id="173" name="Google Shape;173;g2589d97b41e_1_93"/>
          <p:cNvSpPr txBox="1">
            <a:spLocks noGrp="1"/>
          </p:cNvSpPr>
          <p:nvPr>
            <p:ph type="body" idx="1"/>
          </p:nvPr>
        </p:nvSpPr>
        <p:spPr>
          <a:xfrm>
            <a:off x="457200" y="1730575"/>
            <a:ext cx="7620000" cy="4373700"/>
          </a:xfrm>
          <a:prstGeom prst="rect">
            <a:avLst/>
          </a:prstGeom>
          <a:noFill/>
          <a:ln>
            <a:noFill/>
          </a:ln>
        </p:spPr>
        <p:txBody>
          <a:bodyPr spcFirstLastPara="1" wrap="square" lIns="91425" tIns="45700" rIns="91425" bIns="45700" anchor="t" anchorCtr="0">
            <a:normAutofit lnSpcReduction="10000"/>
          </a:bodyPr>
          <a:lstStyle/>
          <a:p>
            <a:pPr marL="457200" lvl="0" indent="-342900" algn="just" rtl="0">
              <a:lnSpc>
                <a:spcPct val="100000"/>
              </a:lnSpc>
              <a:spcBef>
                <a:spcPts val="360"/>
              </a:spcBef>
              <a:spcAft>
                <a:spcPts val="0"/>
              </a:spcAft>
              <a:buSzPts val="1800"/>
              <a:buChar char="●"/>
            </a:pPr>
            <a:r>
              <a:rPr lang="el-GR" dirty="0"/>
              <a:t>Αναπτύσσονται από τα κάτω προς τα πάνω, προκύπτοντας μέσα στις τοπικές κοινότητες ως απάντηση σε κοινές ανάγκες ή ευκαιρίες που αναγνωρίζονται από τους πολίτες</a:t>
            </a:r>
            <a:r>
              <a:rPr lang="en-GB" dirty="0"/>
              <a:t>.</a:t>
            </a:r>
            <a:endParaRPr dirty="0"/>
          </a:p>
          <a:p>
            <a:pPr marL="457200" lvl="0" indent="0" algn="l" rtl="0">
              <a:lnSpc>
                <a:spcPct val="100000"/>
              </a:lnSpc>
              <a:spcBef>
                <a:spcPts val="360"/>
              </a:spcBef>
              <a:spcAft>
                <a:spcPts val="0"/>
              </a:spcAft>
              <a:buSzPts val="1800"/>
              <a:buNone/>
            </a:pPr>
            <a:endParaRPr dirty="0"/>
          </a:p>
          <a:p>
            <a:pPr marL="457200" lvl="0" indent="-342900" algn="just" rtl="0">
              <a:lnSpc>
                <a:spcPct val="100000"/>
              </a:lnSpc>
              <a:spcBef>
                <a:spcPts val="360"/>
              </a:spcBef>
              <a:spcAft>
                <a:spcPts val="0"/>
              </a:spcAft>
              <a:buSzPts val="1800"/>
              <a:buChar char="●"/>
            </a:pPr>
            <a:r>
              <a:rPr lang="el-GR" dirty="0"/>
              <a:t>Εμπλέκουν ενεργά εθελοντές, οι οποίοι διαδραματίζουν σημαντικό ρόλο στο αρχικό στάδιο της δημιουργίας της επιχείρησης. Η δέσμευση των εθελοντών βοηθά στη δημιουργία της αίσθησης του </a:t>
            </a:r>
            <a:r>
              <a:rPr lang="el-GR" dirty="0" err="1"/>
              <a:t>ανήκειν</a:t>
            </a:r>
            <a:r>
              <a:rPr lang="el-GR" dirty="0"/>
              <a:t> και στην ενίσχυση της σχέσης μεταξύ του οργανισμού και της κοινότητας</a:t>
            </a:r>
            <a:r>
              <a:rPr lang="en-GB" dirty="0"/>
              <a:t>.</a:t>
            </a:r>
            <a:endParaRPr dirty="0"/>
          </a:p>
          <a:p>
            <a:pPr marL="457200" lvl="0" indent="0" algn="just" rtl="0">
              <a:lnSpc>
                <a:spcPct val="100000"/>
              </a:lnSpc>
              <a:spcBef>
                <a:spcPts val="360"/>
              </a:spcBef>
              <a:spcAft>
                <a:spcPts val="0"/>
              </a:spcAft>
              <a:buSzPts val="1800"/>
              <a:buNone/>
            </a:pPr>
            <a:endParaRPr dirty="0"/>
          </a:p>
          <a:p>
            <a:pPr marL="457200" lvl="0" indent="-342900" algn="l" rtl="0">
              <a:lnSpc>
                <a:spcPct val="100000"/>
              </a:lnSpc>
              <a:spcBef>
                <a:spcPts val="360"/>
              </a:spcBef>
              <a:spcAft>
                <a:spcPts val="0"/>
              </a:spcAft>
              <a:buSzPts val="1800"/>
              <a:buChar char="●"/>
            </a:pPr>
            <a:r>
              <a:rPr lang="el-GR" dirty="0"/>
              <a:t>Αντιμετωπίζουν οικονομικές κρίσεις χάρη σε αρχές, αξίες και πρακτικές που βασίζονται στη συμμετοχή, τη δημοκρατία και την αλληλεγγύη.</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g2589d97b41e_1_99"/>
          <p:cNvSpPr txBox="1">
            <a:spLocks noGrp="1"/>
          </p:cNvSpPr>
          <p:nvPr>
            <p:ph type="title"/>
          </p:nvPr>
        </p:nvSpPr>
        <p:spPr>
          <a:xfrm>
            <a:off x="1864753" y="-393325"/>
            <a:ext cx="5093100" cy="1613700"/>
          </a:xfrm>
          <a:prstGeom prst="rect">
            <a:avLst/>
          </a:prstGeom>
          <a:noFill/>
          <a:ln>
            <a:noFill/>
          </a:ln>
        </p:spPr>
        <p:txBody>
          <a:bodyPr spcFirstLastPara="1" wrap="square" lIns="91425" tIns="45700" rIns="91425" bIns="45700" anchor="b" anchorCtr="0">
            <a:noAutofit/>
          </a:bodyPr>
          <a:lstStyle/>
          <a:p>
            <a:pPr marL="0" lvl="0" indent="0" algn="just" rtl="0">
              <a:lnSpc>
                <a:spcPct val="100000"/>
              </a:lnSpc>
              <a:spcBef>
                <a:spcPts val="0"/>
              </a:spcBef>
              <a:spcAft>
                <a:spcPts val="0"/>
              </a:spcAft>
              <a:buSzPts val="3600"/>
              <a:buNone/>
            </a:pPr>
            <a:endParaRPr sz="1800" dirty="0">
              <a:latin typeface="Calibri"/>
              <a:ea typeface="Calibri"/>
              <a:cs typeface="Calibri"/>
              <a:sym typeface="Calibri"/>
            </a:endParaRPr>
          </a:p>
          <a:p>
            <a:pPr marL="0" lvl="0" indent="0" algn="just" rtl="0">
              <a:lnSpc>
                <a:spcPct val="100000"/>
              </a:lnSpc>
              <a:spcBef>
                <a:spcPts val="0"/>
              </a:spcBef>
              <a:spcAft>
                <a:spcPts val="0"/>
              </a:spcAft>
              <a:buSzPts val="3600"/>
              <a:buNone/>
            </a:pPr>
            <a:endParaRPr sz="2000" dirty="0">
              <a:latin typeface="Calibri"/>
              <a:ea typeface="Calibri"/>
              <a:cs typeface="Calibri"/>
              <a:sym typeface="Calibri"/>
            </a:endParaRPr>
          </a:p>
          <a:p>
            <a:pPr marL="0" lvl="0" indent="0" algn="ctr" rtl="0">
              <a:lnSpc>
                <a:spcPct val="100000"/>
              </a:lnSpc>
              <a:spcBef>
                <a:spcPts val="0"/>
              </a:spcBef>
              <a:spcAft>
                <a:spcPts val="0"/>
              </a:spcAft>
              <a:buSzPts val="3600"/>
              <a:buNone/>
            </a:pPr>
            <a:r>
              <a:rPr lang="el-GR" sz="2000" dirty="0"/>
              <a:t>Οι κοινωνικές επιχειρήσεις διαφέρουν από τις παραδοσιακές επιχειρήσεις ως προς τον κοινωνικό σκοπό, τη δομή και τη λειτουργική διαχείριση</a:t>
            </a:r>
            <a:endParaRPr sz="2000" dirty="0"/>
          </a:p>
        </p:txBody>
      </p:sp>
      <p:sp>
        <p:nvSpPr>
          <p:cNvPr id="180" name="Google Shape;180;g2589d97b41e_1_99"/>
          <p:cNvSpPr txBox="1">
            <a:spLocks noGrp="1"/>
          </p:cNvSpPr>
          <p:nvPr>
            <p:ph type="body" idx="1"/>
          </p:nvPr>
        </p:nvSpPr>
        <p:spPr>
          <a:xfrm>
            <a:off x="477375" y="1833300"/>
            <a:ext cx="7620000" cy="4373700"/>
          </a:xfrm>
          <a:prstGeom prst="rect">
            <a:avLst/>
          </a:prstGeom>
          <a:noFill/>
          <a:ln>
            <a:noFill/>
          </a:ln>
        </p:spPr>
        <p:txBody>
          <a:bodyPr spcFirstLastPara="1" wrap="square" lIns="91425" tIns="45700" rIns="91425" bIns="45700" anchor="t" anchorCtr="0">
            <a:normAutofit fontScale="92500" lnSpcReduction="10000"/>
          </a:bodyPr>
          <a:lstStyle/>
          <a:p>
            <a:pPr marL="0" lvl="0" indent="0" algn="just" rtl="0">
              <a:lnSpc>
                <a:spcPct val="100000"/>
              </a:lnSpc>
              <a:spcBef>
                <a:spcPts val="360"/>
              </a:spcBef>
              <a:spcAft>
                <a:spcPts val="0"/>
              </a:spcAft>
              <a:buSzPts val="1800"/>
              <a:buNone/>
            </a:pPr>
            <a:endParaRPr b="0" dirty="0"/>
          </a:p>
          <a:p>
            <a:pPr marL="0" lvl="0" indent="0" algn="just" rtl="0">
              <a:lnSpc>
                <a:spcPct val="115000"/>
              </a:lnSpc>
              <a:spcBef>
                <a:spcPts val="360"/>
              </a:spcBef>
              <a:spcAft>
                <a:spcPts val="0"/>
              </a:spcAft>
              <a:buSzPts val="1800"/>
              <a:buNone/>
            </a:pPr>
            <a:r>
              <a:rPr lang="el-GR" sz="1800" dirty="0"/>
              <a:t>Οι κοινωνικές επιχειρήσεις δίνουν έμφαση στη συμμετοχή της κοινότητας και τη συνεργασία με τα ενδιαφερόμενα μέρη, χτίζοντας έτσι την εμπιστοσύνη μαζί τους και προάγοντας την κοινωνική ένταξη και τη δημιουργία θέσεων εργασίας.</a:t>
            </a:r>
            <a:endParaRPr sz="1800" i="1" u="sng" dirty="0"/>
          </a:p>
          <a:p>
            <a:pPr marL="0" lvl="0" indent="0" algn="just" rtl="0">
              <a:lnSpc>
                <a:spcPct val="100000"/>
              </a:lnSpc>
              <a:spcBef>
                <a:spcPts val="360"/>
              </a:spcBef>
              <a:spcAft>
                <a:spcPts val="0"/>
              </a:spcAft>
              <a:buSzPts val="1800"/>
              <a:buNone/>
            </a:pPr>
            <a:endParaRPr b="0" i="1" dirty="0"/>
          </a:p>
          <a:p>
            <a:pPr marL="0" lvl="0" indent="0" algn="just" rtl="0">
              <a:lnSpc>
                <a:spcPct val="100000"/>
              </a:lnSpc>
              <a:spcBef>
                <a:spcPts val="360"/>
              </a:spcBef>
              <a:spcAft>
                <a:spcPts val="0"/>
              </a:spcAft>
              <a:buSzPts val="1800"/>
              <a:buNone/>
            </a:pPr>
            <a:endParaRPr b="0" dirty="0">
              <a:latin typeface="Calibri"/>
              <a:ea typeface="Calibri"/>
              <a:cs typeface="Calibri"/>
              <a:sym typeface="Calibri"/>
            </a:endParaRPr>
          </a:p>
          <a:p>
            <a:pPr marL="0" lvl="0" indent="0" algn="just" rtl="0">
              <a:lnSpc>
                <a:spcPct val="115000"/>
              </a:lnSpc>
              <a:spcBef>
                <a:spcPts val="360"/>
              </a:spcBef>
              <a:spcAft>
                <a:spcPts val="0"/>
              </a:spcAft>
              <a:buSzPts val="1800"/>
              <a:buNone/>
            </a:pPr>
            <a:endParaRPr sz="1800" b="0" dirty="0">
              <a:latin typeface="Calibri"/>
              <a:ea typeface="Calibri"/>
              <a:cs typeface="Calibri"/>
              <a:sym typeface="Calibri"/>
            </a:endParaRPr>
          </a:p>
          <a:p>
            <a:pPr marL="0" lvl="0" indent="0" algn="just" rtl="0">
              <a:lnSpc>
                <a:spcPct val="115000"/>
              </a:lnSpc>
              <a:spcBef>
                <a:spcPts val="360"/>
              </a:spcBef>
              <a:spcAft>
                <a:spcPts val="0"/>
              </a:spcAft>
              <a:buSzPts val="1800"/>
              <a:buNone/>
            </a:pPr>
            <a:endParaRPr sz="1800" dirty="0">
              <a:latin typeface="Calibri"/>
              <a:ea typeface="Calibri"/>
              <a:cs typeface="Calibri"/>
              <a:sym typeface="Calibri"/>
            </a:endParaRPr>
          </a:p>
          <a:p>
            <a:pPr marL="0" lvl="0" indent="0" algn="just" rtl="0">
              <a:lnSpc>
                <a:spcPct val="115000"/>
              </a:lnSpc>
              <a:spcBef>
                <a:spcPts val="360"/>
              </a:spcBef>
              <a:spcAft>
                <a:spcPts val="0"/>
              </a:spcAft>
              <a:buSzPts val="1800"/>
              <a:buNone/>
            </a:pPr>
            <a:r>
              <a:rPr lang="el-GR" sz="1800" dirty="0"/>
              <a:t>Οι κοινωνικές επιχειρήσεις προσφέρουν πολλά οφέλη, όπως η βιώσιμη ανάπτυξη των τοπικών κοινωνιών, η δημιουργία κοινωνικής αξίας και η προώθηση της κοινωνικής καινοτομίας. Συχνά επικεντρώνονται στη μείωση της φτώχειας, στην προστασία του περιβάλλοντος και στην πολιτιστική προώθηση</a:t>
            </a:r>
            <a:endParaRPr sz="1800" i="1" u="sng" dirty="0"/>
          </a:p>
        </p:txBody>
      </p:sp>
      <p:sp>
        <p:nvSpPr>
          <p:cNvPr id="181" name="Google Shape;181;g2589d97b41e_1_99"/>
          <p:cNvSpPr/>
          <p:nvPr/>
        </p:nvSpPr>
        <p:spPr>
          <a:xfrm>
            <a:off x="4279450" y="1220375"/>
            <a:ext cx="484200" cy="968100"/>
          </a:xfrm>
          <a:prstGeom prst="down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 name="Google Shape;182;g2589d97b41e_1_99"/>
          <p:cNvSpPr/>
          <p:nvPr/>
        </p:nvSpPr>
        <p:spPr>
          <a:xfrm>
            <a:off x="4327460" y="3536100"/>
            <a:ext cx="484200" cy="968100"/>
          </a:xfrm>
          <a:prstGeom prst="down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g2589d97b41e_1_105"/>
          <p:cNvSpPr txBox="1">
            <a:spLocks noGrp="1"/>
          </p:cNvSpPr>
          <p:nvPr>
            <p:ph type="title"/>
          </p:nvPr>
        </p:nvSpPr>
        <p:spPr>
          <a:xfrm>
            <a:off x="1583400" y="363075"/>
            <a:ext cx="5441700" cy="11415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100000"/>
              </a:lnSpc>
              <a:spcBef>
                <a:spcPts val="0"/>
              </a:spcBef>
              <a:spcAft>
                <a:spcPts val="0"/>
              </a:spcAft>
              <a:buSzPct val="160000"/>
              <a:buNone/>
            </a:pPr>
            <a:r>
              <a:rPr lang="el-GR" sz="2500" dirty="0"/>
              <a:t>Ποια χρηματοδοτικά μέσα χρησιμοποιούν οι κοινωνικές επιχειρήσεις για να αναπτύξουν τις δραστηριότητές τους;</a:t>
            </a:r>
            <a:endParaRPr sz="2500" dirty="0"/>
          </a:p>
        </p:txBody>
      </p:sp>
      <p:sp>
        <p:nvSpPr>
          <p:cNvPr id="189" name="Google Shape;189;g2589d97b41e_1_105"/>
          <p:cNvSpPr txBox="1">
            <a:spLocks noGrp="1"/>
          </p:cNvSpPr>
          <p:nvPr>
            <p:ph type="body" idx="1"/>
          </p:nvPr>
        </p:nvSpPr>
        <p:spPr>
          <a:xfrm>
            <a:off x="457200" y="1752600"/>
            <a:ext cx="7620000" cy="4373700"/>
          </a:xfrm>
          <a:prstGeom prst="rect">
            <a:avLst/>
          </a:prstGeom>
          <a:noFill/>
          <a:ln>
            <a:noFill/>
          </a:ln>
        </p:spPr>
        <p:txBody>
          <a:bodyPr spcFirstLastPara="1" wrap="square" lIns="91425" tIns="45700" rIns="91425" bIns="45700" anchor="t" anchorCtr="0">
            <a:normAutofit fontScale="62500" lnSpcReduction="20000"/>
          </a:bodyPr>
          <a:lstStyle/>
          <a:p>
            <a:pPr marL="0" lvl="0" indent="0" algn="l" rtl="0">
              <a:lnSpc>
                <a:spcPct val="100000"/>
              </a:lnSpc>
              <a:spcBef>
                <a:spcPts val="360"/>
              </a:spcBef>
              <a:spcAft>
                <a:spcPts val="0"/>
              </a:spcAft>
              <a:buSzPct val="75630"/>
              <a:buNone/>
            </a:pPr>
            <a:r>
              <a:rPr lang="el-GR" sz="3400" b="0" dirty="0"/>
              <a:t>Τα πιο συνηθισμένα είναι το </a:t>
            </a:r>
            <a:r>
              <a:rPr lang="el-GR" sz="3400" b="0" dirty="0" err="1"/>
              <a:t>crowdfunding</a:t>
            </a:r>
            <a:r>
              <a:rPr lang="el-GR" sz="3400" b="0" dirty="0"/>
              <a:t>, τα </a:t>
            </a:r>
            <a:r>
              <a:rPr lang="el-GR" sz="3400" b="0" dirty="0" err="1"/>
              <a:t>μικροδάνεια</a:t>
            </a:r>
            <a:r>
              <a:rPr lang="el-GR" sz="3400" b="0" dirty="0"/>
              <a:t>, οι κοινωνικές επενδύσεις και τα ευρωπαϊκά ταμεία</a:t>
            </a:r>
            <a:r>
              <a:rPr lang="en-GB" sz="3400" i="1" dirty="0"/>
              <a:t>.</a:t>
            </a:r>
            <a:endParaRPr sz="3400" i="1" dirty="0"/>
          </a:p>
          <a:p>
            <a:pPr marL="0" lvl="0" indent="0" algn="l" rtl="0">
              <a:lnSpc>
                <a:spcPct val="100000"/>
              </a:lnSpc>
              <a:spcBef>
                <a:spcPts val="360"/>
              </a:spcBef>
              <a:spcAft>
                <a:spcPts val="0"/>
              </a:spcAft>
              <a:buSzPct val="75630"/>
              <a:buNone/>
            </a:pPr>
            <a:endParaRPr sz="3400" i="1" dirty="0"/>
          </a:p>
          <a:p>
            <a:pPr marL="0" lvl="0" indent="0" algn="l" rtl="0">
              <a:lnSpc>
                <a:spcPct val="100000"/>
              </a:lnSpc>
              <a:spcBef>
                <a:spcPts val="360"/>
              </a:spcBef>
              <a:spcAft>
                <a:spcPts val="0"/>
              </a:spcAft>
              <a:buSzPct val="75630"/>
              <a:buNone/>
            </a:pPr>
            <a:endParaRPr sz="3400" dirty="0"/>
          </a:p>
          <a:p>
            <a:pPr marL="0" lvl="0" indent="0" algn="just" rtl="0">
              <a:lnSpc>
                <a:spcPct val="100000"/>
              </a:lnSpc>
              <a:spcBef>
                <a:spcPts val="360"/>
              </a:spcBef>
              <a:spcAft>
                <a:spcPts val="0"/>
              </a:spcAft>
              <a:buSzPct val="75630"/>
              <a:buNone/>
            </a:pPr>
            <a:endParaRPr sz="3400" b="0" dirty="0"/>
          </a:p>
          <a:p>
            <a:pPr marL="0" lvl="0" indent="0" algn="just" rtl="0">
              <a:lnSpc>
                <a:spcPct val="100000"/>
              </a:lnSpc>
              <a:spcBef>
                <a:spcPts val="360"/>
              </a:spcBef>
              <a:spcAft>
                <a:spcPts val="0"/>
              </a:spcAft>
              <a:buSzPct val="75630"/>
              <a:buNone/>
            </a:pPr>
            <a:r>
              <a:rPr lang="el-GR" sz="3400" b="0" dirty="0"/>
              <a:t>Οι κοινωνικές επιχειρήσεις είναι μια καινοτόμος μορφή επιχείρησης που συνδυάζει κοινωνικούς στόχους με την επιδίωξη κέρδους και στόχους βιώσιμης ανάπτυξης</a:t>
            </a:r>
            <a:r>
              <a:rPr lang="en-GB" sz="3400" dirty="0"/>
              <a:t>.</a:t>
            </a:r>
            <a:endParaRPr sz="3400" dirty="0"/>
          </a:p>
          <a:p>
            <a:pPr marL="0" lvl="0" indent="0" algn="just" rtl="0">
              <a:lnSpc>
                <a:spcPct val="100000"/>
              </a:lnSpc>
              <a:spcBef>
                <a:spcPts val="360"/>
              </a:spcBef>
              <a:spcAft>
                <a:spcPts val="0"/>
              </a:spcAft>
              <a:buSzPct val="75630"/>
              <a:buNone/>
            </a:pPr>
            <a:endParaRPr sz="3400" b="0" dirty="0"/>
          </a:p>
          <a:p>
            <a:pPr marL="0" lvl="0" indent="0" algn="just" rtl="0">
              <a:lnSpc>
                <a:spcPct val="100000"/>
              </a:lnSpc>
              <a:spcBef>
                <a:spcPts val="360"/>
              </a:spcBef>
              <a:spcAft>
                <a:spcPts val="0"/>
              </a:spcAft>
              <a:buSzPct val="75630"/>
              <a:buNone/>
            </a:pPr>
            <a:endParaRPr sz="3400" b="0" dirty="0"/>
          </a:p>
          <a:p>
            <a:pPr marL="0" lvl="0" indent="0" algn="just" rtl="0">
              <a:lnSpc>
                <a:spcPct val="100000"/>
              </a:lnSpc>
              <a:spcBef>
                <a:spcPts val="360"/>
              </a:spcBef>
              <a:spcAft>
                <a:spcPts val="0"/>
              </a:spcAft>
              <a:buSzPct val="75630"/>
              <a:buNone/>
            </a:pPr>
            <a:r>
              <a:rPr lang="el-GR" sz="3400" b="0" dirty="0"/>
              <a:t>Χάρη στην κοινωνική τους αποστολή, οι κοινωνικές επιχειρήσεις είναι σε θέση να ανταποκριθούν στις ανάγκες της κοινότητας δημιουργώντας κοινωνική αξία</a:t>
            </a:r>
            <a:r>
              <a:rPr lang="en-GB" sz="3400" i="1" dirty="0"/>
              <a:t>.</a:t>
            </a:r>
            <a:endParaRPr sz="2400"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g2589d97b41e_1_111"/>
          <p:cNvSpPr txBox="1">
            <a:spLocks noGrp="1"/>
          </p:cNvSpPr>
          <p:nvPr>
            <p:ph type="title"/>
          </p:nvPr>
        </p:nvSpPr>
        <p:spPr>
          <a:xfrm>
            <a:off x="2269175" y="262199"/>
            <a:ext cx="4140600" cy="1131000"/>
          </a:xfrm>
          <a:prstGeom prst="rect">
            <a:avLst/>
          </a:prstGeom>
          <a:noFill/>
          <a:ln>
            <a:noFill/>
          </a:ln>
        </p:spPr>
        <p:txBody>
          <a:bodyPr spcFirstLastPara="1" wrap="square" lIns="91425" tIns="45700" rIns="91425" bIns="45700" anchor="b" anchorCtr="0">
            <a:normAutofit/>
          </a:bodyPr>
          <a:lstStyle/>
          <a:p>
            <a:pPr marL="0" lvl="0" indent="0" algn="ctr" rtl="0">
              <a:lnSpc>
                <a:spcPct val="100000"/>
              </a:lnSpc>
              <a:spcBef>
                <a:spcPts val="0"/>
              </a:spcBef>
              <a:spcAft>
                <a:spcPts val="0"/>
              </a:spcAft>
              <a:buSzPts val="3600"/>
              <a:buNone/>
            </a:pPr>
            <a:r>
              <a:rPr lang="el-GR" sz="3000" i="1" u="sng" dirty="0"/>
              <a:t>Μορφές κοινωνικής οργάνωσης</a:t>
            </a:r>
            <a:endParaRPr sz="3000" i="1" u="sng" dirty="0"/>
          </a:p>
        </p:txBody>
      </p:sp>
      <p:sp>
        <p:nvSpPr>
          <p:cNvPr id="196" name="Google Shape;196;g2589d97b41e_1_111"/>
          <p:cNvSpPr txBox="1">
            <a:spLocks noGrp="1"/>
          </p:cNvSpPr>
          <p:nvPr>
            <p:ph type="body" idx="1"/>
          </p:nvPr>
        </p:nvSpPr>
        <p:spPr>
          <a:xfrm>
            <a:off x="406775" y="1782850"/>
            <a:ext cx="7620000" cy="4373700"/>
          </a:xfrm>
          <a:prstGeom prst="rect">
            <a:avLst/>
          </a:prstGeom>
          <a:noFill/>
          <a:ln>
            <a:noFill/>
          </a:ln>
        </p:spPr>
        <p:txBody>
          <a:bodyPr spcFirstLastPara="1" wrap="square" lIns="91425" tIns="45700" rIns="91425" bIns="45700" anchor="t" anchorCtr="0">
            <a:normAutofit/>
          </a:bodyPr>
          <a:lstStyle/>
          <a:p>
            <a:pPr marL="0" lvl="0" indent="0" algn="just" rtl="0">
              <a:lnSpc>
                <a:spcPct val="100000"/>
              </a:lnSpc>
              <a:spcBef>
                <a:spcPts val="360"/>
              </a:spcBef>
              <a:spcAft>
                <a:spcPts val="0"/>
              </a:spcAft>
              <a:buSzPts val="1800"/>
              <a:buNone/>
            </a:pPr>
            <a:endParaRPr b="0" dirty="0">
              <a:latin typeface="Calibri"/>
              <a:ea typeface="Calibri"/>
              <a:cs typeface="Calibri"/>
              <a:sym typeface="Calibri"/>
            </a:endParaRPr>
          </a:p>
          <a:p>
            <a:pPr marL="0" lvl="0" indent="0" algn="just" rtl="0">
              <a:lnSpc>
                <a:spcPct val="100000"/>
              </a:lnSpc>
              <a:spcBef>
                <a:spcPts val="360"/>
              </a:spcBef>
              <a:spcAft>
                <a:spcPts val="0"/>
              </a:spcAft>
              <a:buSzPts val="1800"/>
              <a:buNone/>
            </a:pPr>
            <a:r>
              <a:rPr lang="el-GR" dirty="0"/>
              <a:t>Οι οργανισμοί κοινωνικής οικονομίας μπορεί να είναι διαφορετικοί και ο καθένας έχει τα δικά του χαρακτηριστικά και σκοπούς. Οι πιο συνηθισμένοι τύποι συνεταιριστικών και κοινωνικοοικονομικών οργανώσεων είναι: συνεταιρισμοί, ενώσεις, ιδρύματα και κοινωνικές επιχειρήσεις</a:t>
            </a:r>
            <a:r>
              <a:rPr lang="en-GB" dirty="0"/>
              <a:t>.</a:t>
            </a:r>
            <a:endParaRPr dirty="0"/>
          </a:p>
          <a:p>
            <a:pPr marL="0" lvl="0" indent="0" algn="just" rtl="0">
              <a:lnSpc>
                <a:spcPct val="100000"/>
              </a:lnSpc>
              <a:spcBef>
                <a:spcPts val="360"/>
              </a:spcBef>
              <a:spcAft>
                <a:spcPts val="0"/>
              </a:spcAft>
              <a:buSzPts val="1800"/>
              <a:buNone/>
            </a:pPr>
            <a:endParaRPr b="0" dirty="0"/>
          </a:p>
          <a:p>
            <a:pPr marL="0" lvl="0" indent="0" algn="just" rtl="0">
              <a:lnSpc>
                <a:spcPct val="100000"/>
              </a:lnSpc>
              <a:spcBef>
                <a:spcPts val="360"/>
              </a:spcBef>
              <a:spcAft>
                <a:spcPts val="0"/>
              </a:spcAft>
              <a:buClr>
                <a:schemeClr val="dk1"/>
              </a:buClr>
              <a:buSzPts val="1100"/>
              <a:buFont typeface="Arial"/>
              <a:buNone/>
            </a:pPr>
            <a:r>
              <a:rPr lang="en-GB" dirty="0">
                <a:solidFill>
                  <a:srgbClr val="398F98"/>
                </a:solidFill>
              </a:rPr>
              <a:t>   </a:t>
            </a:r>
            <a:r>
              <a:rPr lang="el-GR" sz="1800" dirty="0">
                <a:solidFill>
                  <a:srgbClr val="398F98"/>
                </a:solidFill>
              </a:rPr>
              <a:t>Συνεταιρισμοί</a:t>
            </a:r>
            <a:r>
              <a:rPr lang="en-GB" dirty="0">
                <a:solidFill>
                  <a:srgbClr val="398F98"/>
                </a:solidFill>
              </a:rPr>
              <a:t>    </a:t>
            </a:r>
            <a:r>
              <a:rPr lang="en-GB" dirty="0">
                <a:solidFill>
                  <a:srgbClr val="398F98"/>
                </a:solidFill>
                <a:latin typeface="Calibri"/>
                <a:ea typeface="Calibri"/>
                <a:cs typeface="Calibri"/>
                <a:sym typeface="Calibri"/>
              </a:rPr>
              <a:t>                                                              </a:t>
            </a:r>
            <a:r>
              <a:rPr lang="en-GB" dirty="0">
                <a:solidFill>
                  <a:srgbClr val="398F98"/>
                </a:solidFill>
              </a:rPr>
              <a:t>    </a:t>
            </a:r>
            <a:r>
              <a:rPr lang="en-GB" sz="1800" dirty="0">
                <a:solidFill>
                  <a:srgbClr val="398F98"/>
                </a:solidFill>
              </a:rPr>
              <a:t>     </a:t>
            </a:r>
            <a:r>
              <a:rPr lang="el-GR" sz="1800" dirty="0">
                <a:solidFill>
                  <a:srgbClr val="398F98"/>
                </a:solidFill>
              </a:rPr>
              <a:t>Ιδρύματα</a:t>
            </a:r>
            <a:endParaRPr b="0" dirty="0"/>
          </a:p>
          <a:p>
            <a:pPr marL="0" lvl="0" indent="0" algn="just" rtl="0">
              <a:lnSpc>
                <a:spcPct val="100000"/>
              </a:lnSpc>
              <a:spcBef>
                <a:spcPts val="360"/>
              </a:spcBef>
              <a:spcAft>
                <a:spcPts val="0"/>
              </a:spcAft>
              <a:buSzPts val="1800"/>
              <a:buNone/>
            </a:pPr>
            <a:endParaRPr b="0" dirty="0">
              <a:latin typeface="Calibri"/>
              <a:ea typeface="Calibri"/>
              <a:cs typeface="Calibri"/>
              <a:sym typeface="Calibri"/>
            </a:endParaRPr>
          </a:p>
          <a:p>
            <a:pPr marL="0" lvl="0" indent="0" algn="just" rtl="0">
              <a:lnSpc>
                <a:spcPct val="100000"/>
              </a:lnSpc>
              <a:spcBef>
                <a:spcPts val="360"/>
              </a:spcBef>
              <a:spcAft>
                <a:spcPts val="0"/>
              </a:spcAft>
              <a:buSzPts val="1800"/>
              <a:buNone/>
            </a:pPr>
            <a:r>
              <a:rPr lang="en-GB" dirty="0">
                <a:solidFill>
                  <a:srgbClr val="398F98"/>
                </a:solidFill>
                <a:latin typeface="Calibri"/>
                <a:ea typeface="Calibri"/>
                <a:cs typeface="Calibri"/>
                <a:sym typeface="Calibri"/>
              </a:rPr>
              <a:t>                                                   </a:t>
            </a:r>
            <a:r>
              <a:rPr lang="en-GB" dirty="0">
                <a:solidFill>
                  <a:srgbClr val="398F98"/>
                </a:solidFill>
              </a:rPr>
              <a:t> </a:t>
            </a:r>
            <a:r>
              <a:rPr lang="el-GR" dirty="0">
                <a:solidFill>
                  <a:srgbClr val="398F98"/>
                </a:solidFill>
              </a:rPr>
              <a:t>Σωματεία</a:t>
            </a:r>
            <a:endParaRPr dirty="0">
              <a:solidFill>
                <a:srgbClr val="398F98"/>
              </a:solidFill>
            </a:endParaRPr>
          </a:p>
          <a:p>
            <a:pPr marL="0" lvl="0" indent="0" algn="just" rtl="0">
              <a:lnSpc>
                <a:spcPct val="100000"/>
              </a:lnSpc>
              <a:spcBef>
                <a:spcPts val="360"/>
              </a:spcBef>
              <a:spcAft>
                <a:spcPts val="0"/>
              </a:spcAft>
              <a:buSzPts val="1800"/>
              <a:buNone/>
            </a:pPr>
            <a:endParaRPr dirty="0">
              <a:solidFill>
                <a:srgbClr val="398F98"/>
              </a:solidFill>
              <a:latin typeface="Calibri"/>
              <a:ea typeface="Calibri"/>
              <a:cs typeface="Calibri"/>
              <a:sym typeface="Calibri"/>
            </a:endParaRPr>
          </a:p>
          <a:p>
            <a:pPr marL="0" lvl="0" indent="0" algn="just" rtl="0">
              <a:lnSpc>
                <a:spcPct val="100000"/>
              </a:lnSpc>
              <a:spcBef>
                <a:spcPts val="360"/>
              </a:spcBef>
              <a:spcAft>
                <a:spcPts val="0"/>
              </a:spcAft>
              <a:buSzPts val="1800"/>
              <a:buNone/>
            </a:pPr>
            <a:endParaRPr dirty="0">
              <a:solidFill>
                <a:srgbClr val="398F98"/>
              </a:solidFill>
              <a:latin typeface="Calibri"/>
              <a:ea typeface="Calibri"/>
              <a:cs typeface="Calibri"/>
              <a:sym typeface="Calibri"/>
            </a:endParaRPr>
          </a:p>
        </p:txBody>
      </p:sp>
      <p:sp>
        <p:nvSpPr>
          <p:cNvPr id="198" name="Google Shape;198;g2589d97b41e_1_111"/>
          <p:cNvSpPr/>
          <p:nvPr/>
        </p:nvSpPr>
        <p:spPr>
          <a:xfrm>
            <a:off x="6494925" y="4757175"/>
            <a:ext cx="968100" cy="833100"/>
          </a:xfrm>
          <a:prstGeom prst="bentUpArrow">
            <a:avLst>
              <a:gd name="adj1" fmla="val 25000"/>
              <a:gd name="adj2" fmla="val 25000"/>
              <a:gd name="adj3" fmla="val 25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g2589d97b41e_1_111"/>
          <p:cNvSpPr/>
          <p:nvPr/>
        </p:nvSpPr>
        <p:spPr>
          <a:xfrm>
            <a:off x="850525" y="4528275"/>
            <a:ext cx="968100" cy="833100"/>
          </a:xfrm>
          <a:prstGeom prst="bentUpArrow">
            <a:avLst>
              <a:gd name="adj1" fmla="val 25000"/>
              <a:gd name="adj2" fmla="val 25000"/>
              <a:gd name="adj3" fmla="val 25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g2589d97b41e_1_111"/>
          <p:cNvSpPr/>
          <p:nvPr/>
        </p:nvSpPr>
        <p:spPr>
          <a:xfrm>
            <a:off x="3892925" y="3852575"/>
            <a:ext cx="383400" cy="786600"/>
          </a:xfrm>
          <a:prstGeom prst="down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2589d97b41e_1_117"/>
          <p:cNvSpPr txBox="1">
            <a:spLocks noGrp="1"/>
          </p:cNvSpPr>
          <p:nvPr>
            <p:ph type="title"/>
          </p:nvPr>
        </p:nvSpPr>
        <p:spPr>
          <a:xfrm>
            <a:off x="3197050" y="453825"/>
            <a:ext cx="3485100" cy="10401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SzPts val="3600"/>
              <a:buNone/>
            </a:pPr>
            <a:r>
              <a:rPr lang="el-GR" u="sng" dirty="0"/>
              <a:t>Σωματεία</a:t>
            </a:r>
            <a:r>
              <a:rPr lang="en-GB" dirty="0"/>
              <a:t> </a:t>
            </a:r>
            <a:endParaRPr dirty="0"/>
          </a:p>
        </p:txBody>
      </p:sp>
      <p:sp>
        <p:nvSpPr>
          <p:cNvPr id="207" name="Google Shape;207;g2589d97b41e_1_117"/>
          <p:cNvSpPr txBox="1">
            <a:spLocks noGrp="1"/>
          </p:cNvSpPr>
          <p:nvPr>
            <p:ph type="body" idx="1"/>
          </p:nvPr>
        </p:nvSpPr>
        <p:spPr>
          <a:xfrm>
            <a:off x="457200" y="1752600"/>
            <a:ext cx="7620000" cy="4373700"/>
          </a:xfrm>
          <a:prstGeom prst="rect">
            <a:avLst/>
          </a:prstGeom>
          <a:noFill/>
          <a:ln>
            <a:noFill/>
          </a:ln>
        </p:spPr>
        <p:txBody>
          <a:bodyPr spcFirstLastPara="1" wrap="square" lIns="91425" tIns="45700" rIns="91425" bIns="45700" anchor="t" anchorCtr="0">
            <a:normAutofit/>
          </a:bodyPr>
          <a:lstStyle/>
          <a:p>
            <a:pPr marL="457200" lvl="0" indent="-406400" algn="just" rtl="0">
              <a:lnSpc>
                <a:spcPct val="100000"/>
              </a:lnSpc>
              <a:spcBef>
                <a:spcPts val="360"/>
              </a:spcBef>
              <a:spcAft>
                <a:spcPts val="0"/>
              </a:spcAft>
              <a:buSzPts val="2800"/>
              <a:buChar char="❖"/>
            </a:pPr>
            <a:r>
              <a:rPr lang="el-GR" sz="2800" dirty="0"/>
              <a:t>Τα σωματεία είναι οργανισμοί που ενώνουν τα μέλη τους γύρω από έναν κοινό στόχο.</a:t>
            </a:r>
            <a:endParaRPr sz="2800" dirty="0"/>
          </a:p>
          <a:p>
            <a:pPr marL="0" lvl="0" indent="0" algn="just" rtl="0">
              <a:lnSpc>
                <a:spcPct val="100000"/>
              </a:lnSpc>
              <a:spcBef>
                <a:spcPts val="360"/>
              </a:spcBef>
              <a:spcAft>
                <a:spcPts val="0"/>
              </a:spcAft>
              <a:buSzPts val="1800"/>
              <a:buNone/>
            </a:pPr>
            <a:endParaRPr sz="2800" dirty="0"/>
          </a:p>
          <a:p>
            <a:pPr marL="0" lvl="0" indent="0" algn="just" rtl="0">
              <a:lnSpc>
                <a:spcPct val="100000"/>
              </a:lnSpc>
              <a:spcBef>
                <a:spcPts val="360"/>
              </a:spcBef>
              <a:spcAft>
                <a:spcPts val="0"/>
              </a:spcAft>
              <a:buSzPts val="1800"/>
              <a:buNone/>
            </a:pPr>
            <a:endParaRPr sz="2800" dirty="0"/>
          </a:p>
          <a:p>
            <a:pPr marL="457200" lvl="0" indent="-406400" algn="just" rtl="0">
              <a:lnSpc>
                <a:spcPct val="100000"/>
              </a:lnSpc>
              <a:spcBef>
                <a:spcPts val="360"/>
              </a:spcBef>
              <a:spcAft>
                <a:spcPts val="0"/>
              </a:spcAft>
              <a:buSzPts val="2800"/>
              <a:buChar char="❖"/>
            </a:pPr>
            <a:r>
              <a:rPr lang="el-GR" sz="2800" dirty="0"/>
              <a:t>Ο στόχος αυτός μπορεί να έχει κοινωνικό, πολιτιστικό, εκπαιδευτικό, πολιτικό ή οικονομικό χαρακτήρα.</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g1e4b359c5f5_0_8"/>
          <p:cNvSpPr txBox="1">
            <a:spLocks noGrp="1"/>
          </p:cNvSpPr>
          <p:nvPr>
            <p:ph type="title"/>
          </p:nvPr>
        </p:nvSpPr>
        <p:spPr>
          <a:xfrm>
            <a:off x="558050" y="-1632382"/>
            <a:ext cx="5791200" cy="13716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SzPts val="3600"/>
              <a:buNone/>
            </a:pPr>
            <a:endParaRPr/>
          </a:p>
        </p:txBody>
      </p:sp>
      <p:sp>
        <p:nvSpPr>
          <p:cNvPr id="214" name="Google Shape;214;g1e4b359c5f5_0_8"/>
          <p:cNvSpPr txBox="1">
            <a:spLocks noGrp="1"/>
          </p:cNvSpPr>
          <p:nvPr>
            <p:ph type="body" idx="1"/>
          </p:nvPr>
        </p:nvSpPr>
        <p:spPr>
          <a:xfrm>
            <a:off x="457200" y="1752600"/>
            <a:ext cx="7620000" cy="43737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360"/>
              </a:spcBef>
              <a:spcAft>
                <a:spcPts val="0"/>
              </a:spcAft>
              <a:buSzPts val="1800"/>
              <a:buNone/>
            </a:pPr>
            <a:r>
              <a:rPr lang="el-GR" sz="2600" dirty="0"/>
              <a:t>Γενικά, οι σύλλογοι είναι οργανισμοί που προάγουν την ευημερία της κοινωνίας προσφέροντας στα μέλη τους την ευκαιρία για ενεργό συμμετοχή και εθελοντική δέσμευση.</a:t>
            </a:r>
            <a:endParaRPr sz="2600" i="1" u="sng" dirty="0"/>
          </a:p>
          <a:p>
            <a:pPr marL="0" lvl="0" indent="0" algn="just" rtl="0">
              <a:lnSpc>
                <a:spcPct val="100000"/>
              </a:lnSpc>
              <a:spcBef>
                <a:spcPts val="360"/>
              </a:spcBef>
              <a:spcAft>
                <a:spcPts val="0"/>
              </a:spcAft>
              <a:buSzPts val="1800"/>
              <a:buNone/>
            </a:pPr>
            <a:endParaRPr sz="2600" dirty="0"/>
          </a:p>
          <a:p>
            <a:pPr marL="0" lvl="0" indent="0" algn="just" rtl="0">
              <a:lnSpc>
                <a:spcPct val="100000"/>
              </a:lnSpc>
              <a:spcBef>
                <a:spcPts val="360"/>
              </a:spcBef>
              <a:spcAft>
                <a:spcPts val="0"/>
              </a:spcAft>
              <a:buSzPts val="1800"/>
              <a:buNone/>
            </a:pPr>
            <a:r>
              <a:rPr lang="el-GR" sz="2600" dirty="0"/>
              <a:t>Χάρη στην ευελιξία και την ικανότητά τους να προσαρμόζονται στις ανάγκες της κοινότητας, οι ενώσεις διαδραματίζουν θεμελιώδη ρόλο στην υποστήριξη και την προώθηση κοινωνικών και πολιτιστικών δραστηριοτήτων</a:t>
            </a:r>
            <a:r>
              <a:rPr lang="en-GB" sz="2600" dirty="0"/>
              <a:t>.</a:t>
            </a:r>
            <a:endParaRPr sz="2600" dirty="0"/>
          </a:p>
          <a:p>
            <a:pPr marL="0" lvl="0" indent="0" algn="l" rtl="0">
              <a:lnSpc>
                <a:spcPct val="100000"/>
              </a:lnSpc>
              <a:spcBef>
                <a:spcPts val="360"/>
              </a:spcBef>
              <a:spcAft>
                <a:spcPts val="0"/>
              </a:spcAft>
              <a:buSzPts val="1800"/>
              <a:buNone/>
            </a:pP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g1e4b359c5f5_0_14"/>
          <p:cNvSpPr txBox="1">
            <a:spLocks noGrp="1"/>
          </p:cNvSpPr>
          <p:nvPr>
            <p:ph type="title"/>
          </p:nvPr>
        </p:nvSpPr>
        <p:spPr>
          <a:xfrm>
            <a:off x="2037225" y="473998"/>
            <a:ext cx="4211100" cy="1050300"/>
          </a:xfrm>
          <a:prstGeom prst="rect">
            <a:avLst/>
          </a:prstGeom>
          <a:noFill/>
          <a:ln>
            <a:noFill/>
          </a:ln>
        </p:spPr>
        <p:txBody>
          <a:bodyPr spcFirstLastPara="1" wrap="square" lIns="91425" tIns="45700" rIns="91425" bIns="45700" anchor="b" anchorCtr="0">
            <a:normAutofit/>
          </a:bodyPr>
          <a:lstStyle/>
          <a:p>
            <a:pPr marL="0" lvl="0" indent="0" algn="just" rtl="0">
              <a:lnSpc>
                <a:spcPct val="150000"/>
              </a:lnSpc>
              <a:spcBef>
                <a:spcPts val="0"/>
              </a:spcBef>
              <a:spcAft>
                <a:spcPts val="0"/>
              </a:spcAft>
              <a:buClr>
                <a:schemeClr val="dk1"/>
              </a:buClr>
              <a:buSzPts val="1100"/>
              <a:buFont typeface="Arial"/>
              <a:buNone/>
            </a:pPr>
            <a:r>
              <a:rPr lang="en-GB" dirty="0">
                <a:solidFill>
                  <a:srgbClr val="66C0C4"/>
                </a:solidFill>
                <a:latin typeface="Calibri"/>
                <a:ea typeface="Calibri"/>
                <a:cs typeface="Calibri"/>
                <a:sym typeface="Calibri"/>
              </a:rPr>
              <a:t>      </a:t>
            </a:r>
            <a:r>
              <a:rPr lang="en-GB" dirty="0">
                <a:solidFill>
                  <a:srgbClr val="66C0C4"/>
                </a:solidFill>
              </a:rPr>
              <a:t> </a:t>
            </a:r>
            <a:r>
              <a:rPr lang="el-GR" u="sng" dirty="0">
                <a:solidFill>
                  <a:srgbClr val="66C0C4"/>
                </a:solidFill>
              </a:rPr>
              <a:t>Συνεταιρισμοί</a:t>
            </a:r>
            <a:endParaRPr u="sng" dirty="0">
              <a:solidFill>
                <a:srgbClr val="66C0C4"/>
              </a:solidFill>
            </a:endParaRPr>
          </a:p>
        </p:txBody>
      </p:sp>
      <p:sp>
        <p:nvSpPr>
          <p:cNvPr id="221" name="Google Shape;221;g1e4b359c5f5_0_14"/>
          <p:cNvSpPr txBox="1">
            <a:spLocks noGrp="1"/>
          </p:cNvSpPr>
          <p:nvPr>
            <p:ph type="body" idx="1"/>
          </p:nvPr>
        </p:nvSpPr>
        <p:spPr>
          <a:xfrm>
            <a:off x="457200" y="1752600"/>
            <a:ext cx="7620000" cy="4373700"/>
          </a:xfrm>
          <a:prstGeom prst="rect">
            <a:avLst/>
          </a:prstGeom>
          <a:noFill/>
          <a:ln>
            <a:noFill/>
          </a:ln>
        </p:spPr>
        <p:txBody>
          <a:bodyPr spcFirstLastPara="1" wrap="square" lIns="91425" tIns="45700" rIns="91425" bIns="45700" anchor="t" anchorCtr="0">
            <a:normAutofit/>
          </a:bodyPr>
          <a:lstStyle/>
          <a:p>
            <a:pPr marL="457200" lvl="0" indent="-406400" algn="just" rtl="0">
              <a:lnSpc>
                <a:spcPct val="100000"/>
              </a:lnSpc>
              <a:spcBef>
                <a:spcPts val="360"/>
              </a:spcBef>
              <a:spcAft>
                <a:spcPts val="0"/>
              </a:spcAft>
              <a:buSzPts val="2800"/>
              <a:buChar char="❖"/>
            </a:pPr>
            <a:r>
              <a:rPr lang="el-GR" sz="2800" dirty="0"/>
              <a:t>Οι συνεταιρισμοί είναι οργανισμοί που ανήκουν και λειτουργούν από μέλη, τα οποία συμμετέχουν στη διαχείριση του οργανισμού και της οικονομικής του δραστηριότητας.</a:t>
            </a:r>
            <a:endParaRPr sz="2800" dirty="0"/>
          </a:p>
          <a:p>
            <a:pPr marL="0" lvl="0" indent="0" algn="just" rtl="0">
              <a:lnSpc>
                <a:spcPct val="100000"/>
              </a:lnSpc>
              <a:spcBef>
                <a:spcPts val="360"/>
              </a:spcBef>
              <a:spcAft>
                <a:spcPts val="0"/>
              </a:spcAft>
              <a:buSzPts val="1800"/>
              <a:buNone/>
            </a:pPr>
            <a:endParaRPr sz="2800" dirty="0"/>
          </a:p>
          <a:p>
            <a:pPr marL="457200" lvl="0" indent="-406400" algn="just" rtl="0">
              <a:lnSpc>
                <a:spcPct val="100000"/>
              </a:lnSpc>
              <a:spcBef>
                <a:spcPts val="360"/>
              </a:spcBef>
              <a:spcAft>
                <a:spcPts val="0"/>
              </a:spcAft>
              <a:buSzPts val="2800"/>
              <a:buChar char="❖"/>
            </a:pPr>
            <a:r>
              <a:rPr lang="el-GR" sz="2800" dirty="0"/>
              <a:t>Συνδυάζουν οικονομικούς στόχους με κοινωνικούς και κοινοτικούς στόχους</a:t>
            </a:r>
            <a:r>
              <a:rPr lang="en-GB" sz="2800" dirty="0"/>
              <a:t>.</a:t>
            </a:r>
            <a:endParaRPr sz="2800" dirty="0"/>
          </a:p>
          <a:p>
            <a:pPr marL="0" lvl="0" indent="0" algn="just" rtl="0">
              <a:lnSpc>
                <a:spcPct val="100000"/>
              </a:lnSpc>
              <a:spcBef>
                <a:spcPts val="360"/>
              </a:spcBef>
              <a:spcAft>
                <a:spcPts val="0"/>
              </a:spcAft>
              <a:buSzPts val="1800"/>
              <a:buNone/>
            </a:pPr>
            <a:endParaRPr sz="2800" b="0" dirty="0">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1e4caeb1a0d_0_2"/>
          <p:cNvSpPr txBox="1">
            <a:spLocks noGrp="1"/>
          </p:cNvSpPr>
          <p:nvPr>
            <p:ph type="body" idx="1"/>
          </p:nvPr>
        </p:nvSpPr>
        <p:spPr>
          <a:xfrm>
            <a:off x="457200" y="1752600"/>
            <a:ext cx="7620000" cy="4373700"/>
          </a:xfrm>
          <a:prstGeom prst="rect">
            <a:avLst/>
          </a:prstGeom>
          <a:noFill/>
          <a:ln>
            <a:noFill/>
          </a:ln>
        </p:spPr>
        <p:txBody>
          <a:bodyPr spcFirstLastPara="1" wrap="square" lIns="91425" tIns="45700" rIns="91425" bIns="45700" anchor="t" anchorCtr="0">
            <a:normAutofit fontScale="92500" lnSpcReduction="10000"/>
          </a:bodyPr>
          <a:lstStyle/>
          <a:p>
            <a:pPr marL="0" lvl="0" indent="0" algn="just" rtl="0">
              <a:lnSpc>
                <a:spcPct val="100000"/>
              </a:lnSpc>
              <a:spcBef>
                <a:spcPts val="360"/>
              </a:spcBef>
              <a:spcAft>
                <a:spcPts val="0"/>
              </a:spcAft>
              <a:buSzPts val="1800"/>
              <a:buNone/>
            </a:pPr>
            <a:r>
              <a:rPr lang="el-GR" sz="3000" dirty="0"/>
              <a:t>Σε αντίθεση με τις παραδοσιακές επιχειρήσεις, οι συνεταιρισμοί κοινωνικής οικονομίας βάζουν στο επίκεντρο το συμφέρον των μελών τους και της κοινότητας, αντί να μεγιστοποιούν το κέρδος.</a:t>
            </a:r>
            <a:endParaRPr sz="3000" i="1" u="sng" dirty="0"/>
          </a:p>
          <a:p>
            <a:pPr marL="0" lvl="0" indent="0" algn="just" rtl="0">
              <a:lnSpc>
                <a:spcPct val="100000"/>
              </a:lnSpc>
              <a:spcBef>
                <a:spcPts val="360"/>
              </a:spcBef>
              <a:spcAft>
                <a:spcPts val="0"/>
              </a:spcAft>
              <a:buSzPts val="1800"/>
              <a:buNone/>
            </a:pPr>
            <a:endParaRPr sz="3000" dirty="0"/>
          </a:p>
          <a:p>
            <a:pPr marL="0" lvl="0" indent="0" algn="just" rtl="0">
              <a:lnSpc>
                <a:spcPct val="100000"/>
              </a:lnSpc>
              <a:spcBef>
                <a:spcPts val="360"/>
              </a:spcBef>
              <a:spcAft>
                <a:spcPts val="0"/>
              </a:spcAft>
              <a:buSzPts val="1800"/>
              <a:buNone/>
            </a:pPr>
            <a:r>
              <a:rPr lang="el-GR" sz="3000" dirty="0"/>
              <a:t>Προσανατολίζονται στη δημιουργία αξίας για τα μέλη τους και για την κοινότητα στην οποία δραστηριοποιούνται</a:t>
            </a:r>
            <a:r>
              <a:rPr lang="en-GB" sz="3000" dirty="0"/>
              <a:t>.</a:t>
            </a:r>
            <a:endParaRPr sz="3000" dirty="0"/>
          </a:p>
          <a:p>
            <a:pPr marL="0" lvl="0" indent="0" algn="just" rtl="0">
              <a:lnSpc>
                <a:spcPct val="100000"/>
              </a:lnSpc>
              <a:spcBef>
                <a:spcPts val="360"/>
              </a:spcBef>
              <a:spcAft>
                <a:spcPts val="0"/>
              </a:spcAft>
              <a:buSzPts val="1800"/>
              <a:buNone/>
            </a:pPr>
            <a:endParaRPr sz="2400" dirty="0"/>
          </a:p>
          <a:p>
            <a:pPr marL="0" lvl="0" indent="0" algn="just" rtl="0">
              <a:lnSpc>
                <a:spcPct val="100000"/>
              </a:lnSpc>
              <a:spcBef>
                <a:spcPts val="360"/>
              </a:spcBef>
              <a:spcAft>
                <a:spcPts val="0"/>
              </a:spcAft>
              <a:buSzPts val="1800"/>
              <a:buNone/>
            </a:pPr>
            <a:endParaRPr sz="2400" dirty="0">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g1e4caeb1a0d_0_14"/>
          <p:cNvSpPr txBox="1">
            <a:spLocks noGrp="1"/>
          </p:cNvSpPr>
          <p:nvPr>
            <p:ph type="title"/>
          </p:nvPr>
        </p:nvSpPr>
        <p:spPr>
          <a:xfrm>
            <a:off x="2561675" y="494173"/>
            <a:ext cx="3686700" cy="10302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SzPts val="3600"/>
              <a:buNone/>
            </a:pPr>
            <a:r>
              <a:rPr lang="en-GB" dirty="0">
                <a:latin typeface="Calibri"/>
                <a:ea typeface="Calibri"/>
                <a:cs typeface="Calibri"/>
                <a:sym typeface="Calibri"/>
              </a:rPr>
              <a:t>     </a:t>
            </a:r>
            <a:r>
              <a:rPr lang="el-GR" sz="3400" u="sng" dirty="0">
                <a:latin typeface="Calibri"/>
                <a:ea typeface="Calibri"/>
                <a:cs typeface="Calibri"/>
                <a:sym typeface="Calibri"/>
              </a:rPr>
              <a:t>Ιδρύματα</a:t>
            </a:r>
            <a:endParaRPr sz="3400" u="sng" dirty="0"/>
          </a:p>
        </p:txBody>
      </p:sp>
      <p:sp>
        <p:nvSpPr>
          <p:cNvPr id="234" name="Google Shape;234;g1e4caeb1a0d_0_14"/>
          <p:cNvSpPr txBox="1">
            <a:spLocks noGrp="1"/>
          </p:cNvSpPr>
          <p:nvPr>
            <p:ph type="body" idx="1"/>
          </p:nvPr>
        </p:nvSpPr>
        <p:spPr>
          <a:xfrm>
            <a:off x="658925" y="1732425"/>
            <a:ext cx="7620000" cy="4373700"/>
          </a:xfrm>
          <a:prstGeom prst="rect">
            <a:avLst/>
          </a:prstGeom>
          <a:noFill/>
          <a:ln>
            <a:noFill/>
          </a:ln>
        </p:spPr>
        <p:txBody>
          <a:bodyPr spcFirstLastPara="1" wrap="square" lIns="91425" tIns="45700" rIns="91425" bIns="45700" anchor="t" anchorCtr="0">
            <a:normAutofit fontScale="85000" lnSpcReduction="10000"/>
          </a:bodyPr>
          <a:lstStyle/>
          <a:p>
            <a:pPr marL="457200" lvl="0" indent="-355600" algn="just" rtl="0">
              <a:lnSpc>
                <a:spcPct val="115000"/>
              </a:lnSpc>
              <a:spcBef>
                <a:spcPts val="360"/>
              </a:spcBef>
              <a:spcAft>
                <a:spcPts val="0"/>
              </a:spcAft>
              <a:buSzPts val="2000"/>
              <a:buChar char="❖"/>
            </a:pPr>
            <a:r>
              <a:rPr lang="el-GR" dirty="0"/>
              <a:t>Τα ιδρύματα είναι μη κερδοσκοπικοί οργανισμοί των οποίων ο σκοπός είναι να υποστηρίζουν και να προωθούν κοινωνικούς, πολιτιστικούς, επιστημονικούς ή εκπαιδευτικούς σκοπούς. Σε αντίθεση με τις ενώσεις, δεν έχουν μέλη, αλλά διοικούνται από ένα διοικητικό συμβούλιο ή μια εκτελεστική επιτροπή</a:t>
            </a:r>
            <a:r>
              <a:rPr lang="en-GB" dirty="0"/>
              <a:t>.</a:t>
            </a:r>
            <a:endParaRPr dirty="0"/>
          </a:p>
          <a:p>
            <a:pPr marL="457200" lvl="0" indent="0" algn="just" rtl="0">
              <a:lnSpc>
                <a:spcPct val="115000"/>
              </a:lnSpc>
              <a:spcBef>
                <a:spcPts val="360"/>
              </a:spcBef>
              <a:spcAft>
                <a:spcPts val="0"/>
              </a:spcAft>
              <a:buSzPts val="1800"/>
              <a:buNone/>
            </a:pPr>
            <a:endParaRPr dirty="0"/>
          </a:p>
          <a:p>
            <a:pPr marL="457200" lvl="0" indent="-355600" algn="just" rtl="0">
              <a:lnSpc>
                <a:spcPct val="115000"/>
              </a:lnSpc>
              <a:spcBef>
                <a:spcPts val="0"/>
              </a:spcBef>
              <a:spcAft>
                <a:spcPts val="0"/>
              </a:spcAft>
              <a:buSzPts val="2000"/>
              <a:buChar char="❖"/>
            </a:pPr>
            <a:r>
              <a:rPr lang="el-GR" dirty="0"/>
              <a:t>Εργάζονται για το κοινό καλό, χρηματοδοτώντας έργα και οργανισμούς που προάγουν τον πολιτισμό, την επιστήμη, την εκπαίδευση και την υποστήριξη των ανθρώπων που αντιμετωπίζουν δυσκολίες</a:t>
            </a:r>
            <a:r>
              <a:rPr lang="en-GB" dirty="0"/>
              <a:t>.</a:t>
            </a:r>
            <a:endParaRPr dirty="0"/>
          </a:p>
          <a:p>
            <a:pPr marL="457200" lvl="0" indent="0" algn="just" rtl="0">
              <a:lnSpc>
                <a:spcPct val="115000"/>
              </a:lnSpc>
              <a:spcBef>
                <a:spcPts val="0"/>
              </a:spcBef>
              <a:spcAft>
                <a:spcPts val="0"/>
              </a:spcAft>
              <a:buSzPts val="1800"/>
              <a:buNone/>
            </a:pPr>
            <a:endParaRPr dirty="0"/>
          </a:p>
          <a:p>
            <a:pPr marL="457200" lvl="0" indent="-355600" algn="just" rtl="0">
              <a:lnSpc>
                <a:spcPct val="115000"/>
              </a:lnSpc>
              <a:spcBef>
                <a:spcPts val="0"/>
              </a:spcBef>
              <a:spcAft>
                <a:spcPts val="0"/>
              </a:spcAft>
              <a:buSzPts val="2000"/>
              <a:buChar char="❖"/>
            </a:pPr>
            <a:r>
              <a:rPr lang="el-GR" dirty="0"/>
              <a:t>Χάρη στην ικανότητά τους να παρέχουν μακροπρόθεσμη οικονομική υποστήριξη, τα ιδρύματα μπορούν να έχουν σημαντικό αντίκτυπο στην κοινωνία και τους σκοπούς που υποστηρίζουν</a:t>
            </a:r>
            <a:r>
              <a:rPr lang="en-GB" dirty="0"/>
              <a:t>.</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3"/>
          <p:cNvSpPr txBox="1">
            <a:spLocks noGrp="1"/>
          </p:cNvSpPr>
          <p:nvPr>
            <p:ph type="title"/>
          </p:nvPr>
        </p:nvSpPr>
        <p:spPr>
          <a:xfrm>
            <a:off x="457200" y="185743"/>
            <a:ext cx="5791200" cy="13716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rgbClr val="66C0C4"/>
              </a:buClr>
              <a:buSzPts val="3600"/>
              <a:buFont typeface="Arial"/>
              <a:buNone/>
            </a:pPr>
            <a:r>
              <a:rPr lang="el-GR" dirty="0"/>
              <a:t>ΕΙΣΑΓΩΓΗ</a:t>
            </a:r>
            <a:endParaRPr dirty="0"/>
          </a:p>
        </p:txBody>
      </p:sp>
      <p:sp>
        <p:nvSpPr>
          <p:cNvPr id="108" name="Google Shape;108;p3"/>
          <p:cNvSpPr txBox="1">
            <a:spLocks noGrp="1"/>
          </p:cNvSpPr>
          <p:nvPr>
            <p:ph type="body" idx="1"/>
          </p:nvPr>
        </p:nvSpPr>
        <p:spPr>
          <a:xfrm>
            <a:off x="457200" y="1792925"/>
            <a:ext cx="7620000" cy="4373700"/>
          </a:xfrm>
          <a:prstGeom prst="rect">
            <a:avLst/>
          </a:prstGeom>
          <a:noFill/>
          <a:ln>
            <a:noFill/>
          </a:ln>
        </p:spPr>
        <p:txBody>
          <a:bodyPr spcFirstLastPara="1" wrap="square" lIns="91425" tIns="45700" rIns="91425" bIns="45700" anchor="t" anchorCtr="0">
            <a:normAutofit fontScale="25000" lnSpcReduction="20000"/>
          </a:bodyPr>
          <a:lstStyle/>
          <a:p>
            <a:pPr marL="0" lvl="0" indent="0" algn="l" rtl="0">
              <a:lnSpc>
                <a:spcPct val="100000"/>
              </a:lnSpc>
              <a:spcBef>
                <a:spcPts val="0"/>
              </a:spcBef>
              <a:spcAft>
                <a:spcPts val="0"/>
              </a:spcAft>
              <a:buClr>
                <a:schemeClr val="dk1"/>
              </a:buClr>
              <a:buSzPct val="72727"/>
              <a:buNone/>
            </a:pPr>
            <a:endParaRPr sz="3850" u="sng" dirty="0"/>
          </a:p>
          <a:p>
            <a:pPr marL="0" lvl="0" indent="0" algn="l" rtl="0">
              <a:lnSpc>
                <a:spcPct val="100000"/>
              </a:lnSpc>
              <a:spcBef>
                <a:spcPts val="0"/>
              </a:spcBef>
              <a:spcAft>
                <a:spcPts val="0"/>
              </a:spcAft>
              <a:buClr>
                <a:schemeClr val="dk1"/>
              </a:buClr>
              <a:buSzPts val="700"/>
              <a:buNone/>
            </a:pPr>
            <a:endParaRPr sz="12800" u="sng" dirty="0"/>
          </a:p>
          <a:p>
            <a:pPr marL="0" lvl="0" indent="0" algn="l" rtl="0">
              <a:lnSpc>
                <a:spcPct val="100000"/>
              </a:lnSpc>
              <a:spcBef>
                <a:spcPts val="0"/>
              </a:spcBef>
              <a:spcAft>
                <a:spcPts val="0"/>
              </a:spcAft>
              <a:buClr>
                <a:schemeClr val="dk1"/>
              </a:buClr>
              <a:buSzPts val="700"/>
              <a:buNone/>
            </a:pPr>
            <a:r>
              <a:rPr lang="el-GR" sz="12800" dirty="0">
                <a:solidFill>
                  <a:srgbClr val="66C0C4"/>
                </a:solidFill>
              </a:rPr>
              <a:t>Κοινωνική οικονομία</a:t>
            </a:r>
            <a:endParaRPr sz="12800" b="0" dirty="0"/>
          </a:p>
          <a:p>
            <a:pPr marL="457200" lvl="0" indent="-431800" algn="l" rtl="0">
              <a:lnSpc>
                <a:spcPct val="200000"/>
              </a:lnSpc>
              <a:spcBef>
                <a:spcPts val="0"/>
              </a:spcBef>
              <a:spcAft>
                <a:spcPts val="0"/>
              </a:spcAft>
              <a:buSzPct val="100000"/>
              <a:buChar char="●"/>
            </a:pPr>
            <a:r>
              <a:rPr lang="el-GR" sz="12800" dirty="0"/>
              <a:t>Ορισμός</a:t>
            </a:r>
            <a:endParaRPr sz="12800" dirty="0"/>
          </a:p>
          <a:p>
            <a:pPr marL="457200" lvl="0" indent="-431800" algn="l" rtl="0">
              <a:lnSpc>
                <a:spcPct val="200000"/>
              </a:lnSpc>
              <a:spcBef>
                <a:spcPts val="0"/>
              </a:spcBef>
              <a:spcAft>
                <a:spcPts val="0"/>
              </a:spcAft>
              <a:buSzPct val="100000"/>
              <a:buChar char="●"/>
            </a:pPr>
            <a:r>
              <a:rPr lang="el-GR" sz="12800" dirty="0"/>
              <a:t>Τυπολογία</a:t>
            </a:r>
            <a:endParaRPr sz="12800" dirty="0"/>
          </a:p>
          <a:p>
            <a:pPr marL="457200" lvl="0" indent="-431800" algn="l" rtl="0">
              <a:lnSpc>
                <a:spcPct val="200000"/>
              </a:lnSpc>
              <a:spcBef>
                <a:spcPts val="0"/>
              </a:spcBef>
              <a:spcAft>
                <a:spcPts val="0"/>
              </a:spcAft>
              <a:buSzPct val="100000"/>
              <a:buChar char="●"/>
            </a:pPr>
            <a:r>
              <a:rPr lang="el-GR" sz="12800" dirty="0"/>
              <a:t>Στόχοι</a:t>
            </a:r>
            <a:endParaRPr sz="12800" dirty="0"/>
          </a:p>
          <a:p>
            <a:pPr marL="0" lvl="0" indent="0" algn="l" rtl="0">
              <a:lnSpc>
                <a:spcPct val="100000"/>
              </a:lnSpc>
              <a:spcBef>
                <a:spcPts val="0"/>
              </a:spcBef>
              <a:spcAft>
                <a:spcPts val="0"/>
              </a:spcAft>
              <a:buSzPct val="257142"/>
              <a:buNone/>
            </a:pPr>
            <a:endParaRPr sz="2800" u="sng" dirty="0"/>
          </a:p>
          <a:p>
            <a:pPr marL="0" lvl="0" indent="0" algn="l" rtl="0">
              <a:lnSpc>
                <a:spcPct val="100000"/>
              </a:lnSpc>
              <a:spcBef>
                <a:spcPts val="0"/>
              </a:spcBef>
              <a:spcAft>
                <a:spcPts val="0"/>
              </a:spcAft>
              <a:buClr>
                <a:schemeClr val="dk1"/>
              </a:buClr>
              <a:buSzPct val="100000"/>
              <a:buNone/>
            </a:pPr>
            <a:endParaRPr sz="2800" u="sng" dirty="0"/>
          </a:p>
          <a:p>
            <a:pPr marL="0" lvl="0" indent="0" algn="l" rtl="0">
              <a:lnSpc>
                <a:spcPct val="100000"/>
              </a:lnSpc>
              <a:spcBef>
                <a:spcPts val="0"/>
              </a:spcBef>
              <a:spcAft>
                <a:spcPts val="0"/>
              </a:spcAft>
              <a:buClr>
                <a:schemeClr val="dk1"/>
              </a:buClr>
              <a:buSzPct val="100000"/>
              <a:buNone/>
            </a:pPr>
            <a:br>
              <a:rPr lang="en-GB" sz="2800" u="sng" dirty="0"/>
            </a:br>
            <a:endParaRPr dirty="0"/>
          </a:p>
          <a:p>
            <a:pPr marL="0" lvl="0" indent="0" algn="l" rtl="0">
              <a:lnSpc>
                <a:spcPct val="100000"/>
              </a:lnSpc>
              <a:spcBef>
                <a:spcPts val="970"/>
              </a:spcBef>
              <a:spcAft>
                <a:spcPts val="0"/>
              </a:spcAft>
              <a:buClr>
                <a:schemeClr val="dk1"/>
              </a:buClr>
              <a:buSzPct val="100000"/>
              <a:buNone/>
            </a:pPr>
            <a:endParaRPr dirty="0"/>
          </a:p>
          <a:p>
            <a:pPr marL="0" lvl="0" indent="0" algn="l" rtl="0">
              <a:lnSpc>
                <a:spcPct val="100000"/>
              </a:lnSpc>
              <a:spcBef>
                <a:spcPts val="970"/>
              </a:spcBef>
              <a:spcAft>
                <a:spcPts val="0"/>
              </a:spcAft>
              <a:buClr>
                <a:schemeClr val="dk1"/>
              </a:buClr>
              <a:buSzPct val="100000"/>
              <a:buNone/>
            </a:pPr>
            <a:endParaRPr dirty="0"/>
          </a:p>
          <a:p>
            <a:pPr marL="0" lvl="0" indent="0" algn="l" rtl="0">
              <a:lnSpc>
                <a:spcPct val="100000"/>
              </a:lnSpc>
              <a:spcBef>
                <a:spcPts val="970"/>
              </a:spcBef>
              <a:spcAft>
                <a:spcPts val="0"/>
              </a:spcAft>
              <a:buClr>
                <a:schemeClr val="dk1"/>
              </a:buClr>
              <a:buSzPct val="100000"/>
              <a:buNone/>
            </a:pP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g1e4caeb1a0d_0_8"/>
          <p:cNvSpPr txBox="1">
            <a:spLocks noGrp="1"/>
          </p:cNvSpPr>
          <p:nvPr>
            <p:ph type="title"/>
          </p:nvPr>
        </p:nvSpPr>
        <p:spPr>
          <a:xfrm>
            <a:off x="1885950" y="383249"/>
            <a:ext cx="4362600" cy="11412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100000"/>
              </a:lnSpc>
              <a:spcBef>
                <a:spcPts val="0"/>
              </a:spcBef>
              <a:spcAft>
                <a:spcPts val="0"/>
              </a:spcAft>
              <a:buSzPct val="111111"/>
              <a:buNone/>
            </a:pPr>
            <a:r>
              <a:rPr lang="el-GR" dirty="0"/>
              <a:t>Τι είναι οι κοινωνικές επιχειρήσεις;</a:t>
            </a:r>
            <a:endParaRPr dirty="0"/>
          </a:p>
        </p:txBody>
      </p:sp>
      <p:sp>
        <p:nvSpPr>
          <p:cNvPr id="241" name="Google Shape;241;g1e4caeb1a0d_0_8"/>
          <p:cNvSpPr txBox="1">
            <a:spLocks noGrp="1"/>
          </p:cNvSpPr>
          <p:nvPr>
            <p:ph type="body" idx="1"/>
          </p:nvPr>
        </p:nvSpPr>
        <p:spPr>
          <a:xfrm>
            <a:off x="426925" y="1591225"/>
            <a:ext cx="7620000" cy="437370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360"/>
              </a:spcBef>
              <a:spcAft>
                <a:spcPts val="0"/>
              </a:spcAft>
              <a:buSzPts val="1800"/>
              <a:buNone/>
            </a:pPr>
            <a:r>
              <a:rPr lang="el-GR" sz="1800" dirty="0"/>
              <a:t>Οι κοινωνικές επιχειρήσεις ιδρύονται από άτομα ή ομάδες με κίνητρο ένα όραμα κοινωνικής αλλαγής και στοχεύουν να ανταποκριθούν σε κοινωνικά ή περιβαλλοντικά προβλήματα, όπως η φτώχεια, η ανεργία, η προστασία του περιβάλλοντος, η δημόσια υγεία ή η πρόσβαση στην εκπαίδευση.</a:t>
            </a:r>
            <a:endParaRPr sz="1800" dirty="0"/>
          </a:p>
          <a:p>
            <a:pPr marL="0" lvl="0" indent="0" algn="just" rtl="0">
              <a:lnSpc>
                <a:spcPct val="150000"/>
              </a:lnSpc>
              <a:spcBef>
                <a:spcPts val="360"/>
              </a:spcBef>
              <a:spcAft>
                <a:spcPts val="0"/>
              </a:spcAft>
              <a:buSzPts val="1800"/>
              <a:buNone/>
            </a:pPr>
            <a:endParaRPr sz="1800" b="0" dirty="0"/>
          </a:p>
          <a:p>
            <a:pPr marL="0" lvl="0" indent="0" algn="just" rtl="0">
              <a:lnSpc>
                <a:spcPct val="115000"/>
              </a:lnSpc>
              <a:spcBef>
                <a:spcPts val="360"/>
              </a:spcBef>
              <a:spcAft>
                <a:spcPts val="0"/>
              </a:spcAft>
              <a:buSzPts val="1800"/>
              <a:buNone/>
            </a:pPr>
            <a:r>
              <a:rPr lang="el-GR" sz="1800" dirty="0"/>
              <a:t>Οι κοινωνικές επιχειρήσεις έχουν αποδειχθεί αποτελεσματικό μοντέλο για την αντιμετώπιση των κοινωνικών και περιβαλλοντικών προκλήσεων και τη δημιουργία θετικού αντίκτυπου στην κοινωνία. Επιπλέον, μπορούν να διαδραματίσουν σημαντικό ρόλο στη βελτίωση της βιωσιμότητας του επιχειρηματικού τους μοντέλου και της κοινωνίας γενικότερα υιοθετώντας υπεύθυνες επιχειρηματικές πρακτικές, όπως η μείωση των εκπομπών αερίων του θερμοκηπίου, η χρήση ανανεώσιμων πηγών ενέργειας ή η προώθηση βιώσιμων και ηθικών πρακτικών στις παραγωγικές διαδικασίες.</a:t>
            </a:r>
            <a:endParaRPr sz="1800" dirty="0"/>
          </a:p>
          <a:p>
            <a:pPr marL="0" lvl="0" indent="0" algn="l" rtl="0">
              <a:lnSpc>
                <a:spcPct val="100000"/>
              </a:lnSpc>
              <a:spcBef>
                <a:spcPts val="360"/>
              </a:spcBef>
              <a:spcAft>
                <a:spcPts val="0"/>
              </a:spcAft>
              <a:buSzPts val="1800"/>
              <a:buNone/>
            </a:pPr>
            <a:endParaRPr sz="1600" dirty="0">
              <a:latin typeface="Calibri"/>
              <a:ea typeface="Calibri"/>
              <a:cs typeface="Calibri"/>
              <a:sym typeface="Calibri"/>
            </a:endParaRPr>
          </a:p>
        </p:txBody>
      </p:sp>
      <p:sp>
        <p:nvSpPr>
          <p:cNvPr id="242" name="Google Shape;242;g1e4caeb1a0d_0_8"/>
          <p:cNvSpPr/>
          <p:nvPr/>
        </p:nvSpPr>
        <p:spPr>
          <a:xfrm>
            <a:off x="5045024" y="3030600"/>
            <a:ext cx="322800" cy="796800"/>
          </a:xfrm>
          <a:prstGeom prst="down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1e4caeb1a0d_0_20"/>
          <p:cNvSpPr txBox="1">
            <a:spLocks noGrp="1"/>
          </p:cNvSpPr>
          <p:nvPr>
            <p:ph type="body" idx="1"/>
          </p:nvPr>
        </p:nvSpPr>
        <p:spPr>
          <a:xfrm>
            <a:off x="457200" y="1752600"/>
            <a:ext cx="7620000" cy="43737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SzPts val="1800"/>
              <a:buNone/>
            </a:pPr>
            <a:endParaRPr sz="3600" dirty="0">
              <a:solidFill>
                <a:srgbClr val="66C0C4"/>
              </a:solidFill>
              <a:latin typeface="Calibri"/>
              <a:ea typeface="Calibri"/>
              <a:cs typeface="Calibri"/>
              <a:sym typeface="Calibri"/>
            </a:endParaRPr>
          </a:p>
          <a:p>
            <a:pPr marL="0" lvl="0" indent="0" algn="ctr" rtl="0">
              <a:lnSpc>
                <a:spcPct val="100000"/>
              </a:lnSpc>
              <a:spcBef>
                <a:spcPts val="0"/>
              </a:spcBef>
              <a:spcAft>
                <a:spcPts val="0"/>
              </a:spcAft>
              <a:buClr>
                <a:schemeClr val="dk1"/>
              </a:buClr>
              <a:buSzPts val="1100"/>
              <a:buFont typeface="Arial"/>
              <a:buNone/>
            </a:pPr>
            <a:r>
              <a:rPr lang="el-GR" sz="4600" i="1" dirty="0">
                <a:solidFill>
                  <a:srgbClr val="66C0C4"/>
                </a:solidFill>
              </a:rPr>
              <a:t>Προκλήσεις και ευκαιρίες των κοινωνικών επιχειρήσεων</a:t>
            </a:r>
            <a:endParaRPr sz="3600" dirty="0">
              <a:solidFill>
                <a:srgbClr val="66C0C4"/>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g1e4caeb1a0d_0_2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SzPts val="3600"/>
              <a:buNone/>
            </a:pPr>
            <a:r>
              <a:rPr lang="el-GR" sz="3800" dirty="0"/>
              <a:t>Προκλήσεις</a:t>
            </a:r>
            <a:r>
              <a:rPr lang="en-GB" sz="3800" dirty="0"/>
              <a:t>:</a:t>
            </a:r>
            <a:endParaRPr sz="3800" dirty="0"/>
          </a:p>
        </p:txBody>
      </p:sp>
      <p:sp>
        <p:nvSpPr>
          <p:cNvPr id="255" name="Google Shape;255;g1e4caeb1a0d_0_26"/>
          <p:cNvSpPr txBox="1">
            <a:spLocks noGrp="1"/>
          </p:cNvSpPr>
          <p:nvPr>
            <p:ph type="body" idx="1"/>
          </p:nvPr>
        </p:nvSpPr>
        <p:spPr>
          <a:xfrm>
            <a:off x="457200" y="1752600"/>
            <a:ext cx="7620000" cy="4373700"/>
          </a:xfrm>
          <a:prstGeom prst="rect">
            <a:avLst/>
          </a:prstGeom>
          <a:noFill/>
          <a:ln>
            <a:noFill/>
          </a:ln>
        </p:spPr>
        <p:txBody>
          <a:bodyPr spcFirstLastPara="1" wrap="square" lIns="91425" tIns="45700" rIns="91425" bIns="45700" anchor="t" anchorCtr="0">
            <a:normAutofit fontScale="85000" lnSpcReduction="20000"/>
          </a:bodyPr>
          <a:lstStyle/>
          <a:p>
            <a:pPr marL="0" lvl="0" indent="0" algn="just" rtl="0">
              <a:lnSpc>
                <a:spcPct val="100000"/>
              </a:lnSpc>
              <a:spcBef>
                <a:spcPts val="360"/>
              </a:spcBef>
              <a:spcAft>
                <a:spcPts val="0"/>
              </a:spcAft>
              <a:buSzPts val="1800"/>
              <a:buNone/>
            </a:pPr>
            <a:r>
              <a:rPr lang="el-GR" sz="2400" dirty="0"/>
              <a:t>Εδώ είναι μερικές από τις κύριες προκλήσεις που μπορούν να αντιμετωπίσουν οι κοινωνικές επιχειρήσεις</a:t>
            </a:r>
            <a:r>
              <a:rPr lang="en-GB" sz="2400" dirty="0"/>
              <a:t>:</a:t>
            </a:r>
            <a:endParaRPr sz="2400" dirty="0"/>
          </a:p>
          <a:p>
            <a:pPr marL="0" lvl="0" indent="0" algn="just" rtl="0">
              <a:lnSpc>
                <a:spcPct val="100000"/>
              </a:lnSpc>
              <a:spcBef>
                <a:spcPts val="360"/>
              </a:spcBef>
              <a:spcAft>
                <a:spcPts val="0"/>
              </a:spcAft>
              <a:buSzPts val="1800"/>
              <a:buNone/>
            </a:pPr>
            <a:endParaRPr sz="1800" b="0" dirty="0"/>
          </a:p>
          <a:p>
            <a:pPr marL="457200" lvl="0" indent="-342900" algn="just" rtl="0">
              <a:lnSpc>
                <a:spcPct val="100000"/>
              </a:lnSpc>
              <a:spcBef>
                <a:spcPts val="360"/>
              </a:spcBef>
              <a:spcAft>
                <a:spcPts val="0"/>
              </a:spcAft>
              <a:buSzPts val="1800"/>
              <a:buFont typeface="Calibri"/>
              <a:buAutoNum type="arabicPeriod"/>
            </a:pPr>
            <a:r>
              <a:rPr lang="el-GR" sz="2100" dirty="0">
                <a:solidFill>
                  <a:srgbClr val="398F98"/>
                </a:solidFill>
              </a:rPr>
              <a:t>Οικονομική βιωσιμότητα</a:t>
            </a:r>
            <a:r>
              <a:rPr lang="en-GB" sz="2100" dirty="0">
                <a:solidFill>
                  <a:srgbClr val="398F98"/>
                </a:solidFill>
              </a:rPr>
              <a:t>:</a:t>
            </a:r>
            <a:r>
              <a:rPr lang="en-GB" sz="2100" b="0" dirty="0"/>
              <a:t> </a:t>
            </a:r>
            <a:r>
              <a:rPr lang="el-GR" sz="2100" dirty="0"/>
              <a:t>Οι κοινωνικές επιχειρήσεις αντιμετωπίζουν την πρόκληση της εξεύρεσης ισορροπίας μεταξύ της επιδίωξης των κοινωνικών τους στόχων και της δημιουργίας βιώσιμων εσόδων για τη διασφάλιση της επιβίωσης και της ανάπτυξής τους. Η ύπαρξη ενός σταθερού επιχειρηματικού μοντέλου και η αποτελεσματική οικονομική διαχείριση είναι απαραίτητη για τη διασφάλιση της μακροπρόθεσμης βιωσιμότητας</a:t>
            </a:r>
            <a:r>
              <a:rPr lang="en-GB" sz="2100" dirty="0"/>
              <a:t>.</a:t>
            </a:r>
            <a:endParaRPr sz="2100" dirty="0"/>
          </a:p>
          <a:p>
            <a:pPr marL="457200" lvl="0" indent="0" algn="just" rtl="0">
              <a:lnSpc>
                <a:spcPct val="100000"/>
              </a:lnSpc>
              <a:spcBef>
                <a:spcPts val="360"/>
              </a:spcBef>
              <a:spcAft>
                <a:spcPts val="0"/>
              </a:spcAft>
              <a:buSzPts val="1800"/>
              <a:buNone/>
            </a:pPr>
            <a:endParaRPr sz="1800" dirty="0"/>
          </a:p>
          <a:p>
            <a:pPr marL="0" lvl="0" indent="0" algn="just" rtl="0">
              <a:lnSpc>
                <a:spcPct val="100000"/>
              </a:lnSpc>
              <a:spcBef>
                <a:spcPts val="360"/>
              </a:spcBef>
              <a:spcAft>
                <a:spcPts val="0"/>
              </a:spcAft>
              <a:buNone/>
            </a:pPr>
            <a:r>
              <a:rPr lang="en-GB" sz="1900" dirty="0"/>
              <a:t>2. </a:t>
            </a:r>
            <a:r>
              <a:rPr lang="el-GR" sz="2100" dirty="0">
                <a:solidFill>
                  <a:srgbClr val="398F98"/>
                </a:solidFill>
              </a:rPr>
              <a:t>Πρόσβαση στη χρηματοδότηση</a:t>
            </a:r>
            <a:r>
              <a:rPr lang="en-GB" sz="2100" dirty="0">
                <a:solidFill>
                  <a:srgbClr val="398F98"/>
                </a:solidFill>
              </a:rPr>
              <a:t>:</a:t>
            </a:r>
            <a:r>
              <a:rPr lang="en-GB" sz="2100" b="0" dirty="0"/>
              <a:t> </a:t>
            </a:r>
            <a:r>
              <a:rPr lang="el-GR" sz="2100" dirty="0"/>
              <a:t>Οι κοινωνικές επιχειρήσεις μπορεί να δυσκολεύονται να έχουν πρόσβαση σε επαρκή χρηματοδότηση. Συχνά, τα παραδοσιακά χρηματοπιστωτικά ιδρύματα μπορεί να είναι απρόθυμα να παρέχουν χρηματοδότηση σε επιχειρήσεις κοινωνικού σκοπού, καθώς μπορεί να τις θεωρούν πιο επικίνδυνες ή λιγότερο κερδοφόρες</a:t>
            </a:r>
            <a:r>
              <a:rPr lang="en-GB" sz="2100" dirty="0"/>
              <a:t>.</a:t>
            </a:r>
            <a:endParaRPr sz="2100" dirty="0"/>
          </a:p>
          <a:p>
            <a:pPr marL="0" lvl="0" indent="0" algn="just" rtl="0">
              <a:lnSpc>
                <a:spcPct val="100000"/>
              </a:lnSpc>
              <a:spcBef>
                <a:spcPts val="360"/>
              </a:spcBef>
              <a:spcAft>
                <a:spcPts val="0"/>
              </a:spcAft>
              <a:buSzPts val="1800"/>
              <a:buNone/>
            </a:pPr>
            <a:endParaRPr sz="1800" b="0" dirty="0">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g1e4caeb1a0d_0_51"/>
          <p:cNvSpPr txBox="1">
            <a:spLocks noGrp="1"/>
          </p:cNvSpPr>
          <p:nvPr>
            <p:ph type="body" idx="1"/>
          </p:nvPr>
        </p:nvSpPr>
        <p:spPr>
          <a:xfrm>
            <a:off x="457200" y="1752600"/>
            <a:ext cx="7620000" cy="43737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360"/>
              </a:spcBef>
              <a:spcAft>
                <a:spcPts val="0"/>
              </a:spcAft>
              <a:buSzPts val="1800"/>
              <a:buNone/>
            </a:pPr>
            <a:endParaRPr dirty="0">
              <a:solidFill>
                <a:srgbClr val="398F98"/>
              </a:solidFill>
              <a:latin typeface="Calibri"/>
              <a:ea typeface="Calibri"/>
              <a:cs typeface="Calibri"/>
              <a:sym typeface="Calibri"/>
            </a:endParaRPr>
          </a:p>
          <a:p>
            <a:pPr marL="0" lvl="0" indent="0" algn="just" rtl="0">
              <a:lnSpc>
                <a:spcPct val="100000"/>
              </a:lnSpc>
              <a:spcBef>
                <a:spcPts val="360"/>
              </a:spcBef>
              <a:spcAft>
                <a:spcPts val="0"/>
              </a:spcAft>
              <a:buSzPts val="1800"/>
              <a:buNone/>
            </a:pPr>
            <a:r>
              <a:rPr lang="en-GB" b="0" dirty="0"/>
              <a:t>3 </a:t>
            </a:r>
            <a:r>
              <a:rPr lang="en-GB" dirty="0"/>
              <a:t>. </a:t>
            </a:r>
            <a:r>
              <a:rPr lang="el-GR" dirty="0">
                <a:solidFill>
                  <a:srgbClr val="398F98"/>
                </a:solidFill>
              </a:rPr>
              <a:t>Μέτρηση κοινωνικού αντίκτυπου</a:t>
            </a:r>
            <a:r>
              <a:rPr lang="en-GB" dirty="0">
                <a:solidFill>
                  <a:srgbClr val="398F98"/>
                </a:solidFill>
              </a:rPr>
              <a:t>: </a:t>
            </a:r>
            <a:r>
              <a:rPr lang="el-GR" dirty="0"/>
              <a:t>Μια άλλη πρόκληση για τις κοινωνικές επιχειρήσεις είναι η μέτρηση και η επίδειξη του κοινωνικού τους αντίκτυπου. Ο ακριβής και αξιόπιστος προσδιορισμός της αποτελεσματικότητας των κοινωνικών τους δραστηριοτήτων μπορεί να είναι περίπλοκος και απαιτεί κατάλληλα εργαλεία και μεθόδους</a:t>
            </a:r>
            <a:r>
              <a:rPr lang="en-GB" dirty="0"/>
              <a:t>.</a:t>
            </a:r>
            <a:endParaRPr dirty="0"/>
          </a:p>
          <a:p>
            <a:pPr marL="0" lvl="0" indent="0" algn="just" rtl="0">
              <a:lnSpc>
                <a:spcPct val="100000"/>
              </a:lnSpc>
              <a:spcBef>
                <a:spcPts val="360"/>
              </a:spcBef>
              <a:spcAft>
                <a:spcPts val="0"/>
              </a:spcAft>
              <a:buSzPts val="1800"/>
              <a:buNone/>
            </a:pPr>
            <a:endParaRPr b="0" dirty="0"/>
          </a:p>
          <a:p>
            <a:pPr marL="0" lvl="0" indent="0" algn="just" rtl="0">
              <a:lnSpc>
                <a:spcPct val="100000"/>
              </a:lnSpc>
              <a:spcBef>
                <a:spcPts val="360"/>
              </a:spcBef>
              <a:spcAft>
                <a:spcPts val="0"/>
              </a:spcAft>
              <a:buSzPts val="1800"/>
              <a:buNone/>
            </a:pPr>
            <a:r>
              <a:rPr lang="en-GB" b="0" dirty="0"/>
              <a:t>4.</a:t>
            </a:r>
            <a:r>
              <a:rPr lang="en-GB" dirty="0"/>
              <a:t> </a:t>
            </a:r>
            <a:r>
              <a:rPr lang="el-GR" dirty="0">
                <a:solidFill>
                  <a:srgbClr val="398F98"/>
                </a:solidFill>
              </a:rPr>
              <a:t>Συνεργασία και σύμπραξη</a:t>
            </a:r>
            <a:r>
              <a:rPr lang="en-GB" dirty="0">
                <a:solidFill>
                  <a:srgbClr val="398F98"/>
                </a:solidFill>
              </a:rPr>
              <a:t>:</a:t>
            </a:r>
            <a:r>
              <a:rPr lang="en-GB" b="0" dirty="0"/>
              <a:t> </a:t>
            </a:r>
            <a:r>
              <a:rPr lang="el-GR" dirty="0"/>
              <a:t>Οι κοινωνικές επιχειρήσεις μπορούν να επωφεληθούν από τη συνεργασία με άλλους οργανισμούς, τόσο στον δημόσιο όσο και στον ιδιωτικό τομέα, για την αποτελεσματικότερη αντιμετώπιση των κοινωνικών προκλήσεων. Ωστόσο, η οικοδόμηση ουσιαστικών συνεργασιών και η διαχείριση της δυναμικής της συνεργασίας μπορεί να είναι πολύπλοκη και χρονοβόρα και απαιτούν πόρους</a:t>
            </a:r>
            <a:r>
              <a:rPr lang="en-GB" dirty="0"/>
              <a:t>.</a:t>
            </a:r>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1e4caeb1a0d_0_39"/>
          <p:cNvSpPr txBox="1">
            <a:spLocks noGrp="1"/>
          </p:cNvSpPr>
          <p:nvPr>
            <p:ph type="body" idx="1"/>
          </p:nvPr>
        </p:nvSpPr>
        <p:spPr>
          <a:xfrm>
            <a:off x="457200" y="1752600"/>
            <a:ext cx="7620000" cy="4373700"/>
          </a:xfrm>
          <a:prstGeom prst="rect">
            <a:avLst/>
          </a:prstGeom>
          <a:noFill/>
          <a:ln>
            <a:noFill/>
          </a:ln>
        </p:spPr>
        <p:txBody>
          <a:bodyPr spcFirstLastPara="1" wrap="square" lIns="91425" tIns="45700" rIns="91425" bIns="45700" anchor="t" anchorCtr="0">
            <a:normAutofit fontScale="92500" lnSpcReduction="20000"/>
          </a:bodyPr>
          <a:lstStyle/>
          <a:p>
            <a:pPr marL="0" lvl="0" indent="0" algn="just" rtl="0">
              <a:lnSpc>
                <a:spcPct val="100000"/>
              </a:lnSpc>
              <a:spcBef>
                <a:spcPts val="360"/>
              </a:spcBef>
              <a:spcAft>
                <a:spcPts val="0"/>
              </a:spcAft>
              <a:buSzPts val="1800"/>
              <a:buNone/>
            </a:pPr>
            <a:r>
              <a:rPr lang="en-GB" b="0" dirty="0"/>
              <a:t>5. </a:t>
            </a:r>
            <a:r>
              <a:rPr lang="el-GR" dirty="0">
                <a:solidFill>
                  <a:srgbClr val="398F98"/>
                </a:solidFill>
              </a:rPr>
              <a:t>Υπερνίκηση συστημικών αντιστάσεων και φραγμών</a:t>
            </a:r>
            <a:r>
              <a:rPr lang="en-GB" dirty="0">
                <a:solidFill>
                  <a:srgbClr val="398F98"/>
                </a:solidFill>
              </a:rPr>
              <a:t>:</a:t>
            </a:r>
            <a:r>
              <a:rPr lang="en-GB" b="0" dirty="0"/>
              <a:t> </a:t>
            </a:r>
            <a:r>
              <a:rPr lang="el-GR" dirty="0"/>
              <a:t>Οι κοινωνικοί επιχειρηματίες αντιμετωπίζουν συχνά αντίσταση από ριζωμένα κοινωνικά συστήματα, δομές και κανόνες. Η υπέρβαση συστημικών φραγμών και η οικοδόμηση υποστήριξης για τις πρωτοβουλίες τους απαιτεί συχνά επιμονή, υπεράσπιση και στρατηγική επικοινωνία</a:t>
            </a:r>
            <a:r>
              <a:rPr lang="en-GB" dirty="0"/>
              <a:t>.</a:t>
            </a:r>
            <a:endParaRPr dirty="0"/>
          </a:p>
          <a:p>
            <a:pPr marL="0" lvl="0" indent="0" algn="just" rtl="0">
              <a:lnSpc>
                <a:spcPct val="100000"/>
              </a:lnSpc>
              <a:spcBef>
                <a:spcPts val="360"/>
              </a:spcBef>
              <a:spcAft>
                <a:spcPts val="0"/>
              </a:spcAft>
              <a:buSzPts val="1800"/>
              <a:buNone/>
            </a:pPr>
            <a:endParaRPr dirty="0"/>
          </a:p>
          <a:p>
            <a:pPr marL="0" lvl="0" indent="0" algn="just" rtl="0">
              <a:lnSpc>
                <a:spcPct val="100000"/>
              </a:lnSpc>
              <a:spcBef>
                <a:spcPts val="360"/>
              </a:spcBef>
              <a:spcAft>
                <a:spcPts val="0"/>
              </a:spcAft>
              <a:buSzPts val="1800"/>
              <a:buNone/>
            </a:pPr>
            <a:r>
              <a:rPr lang="en-GB" b="0" dirty="0"/>
              <a:t>6. </a:t>
            </a:r>
            <a:r>
              <a:rPr lang="el-GR" dirty="0">
                <a:solidFill>
                  <a:srgbClr val="398F98"/>
                </a:solidFill>
              </a:rPr>
              <a:t>Χειρισμός της πολυπλοκότητας και την αβεβαιότητας</a:t>
            </a:r>
            <a:r>
              <a:rPr lang="en-GB" dirty="0">
                <a:solidFill>
                  <a:srgbClr val="398F98"/>
                </a:solidFill>
              </a:rPr>
              <a:t>:</a:t>
            </a:r>
            <a:r>
              <a:rPr lang="en-GB" b="0" dirty="0">
                <a:solidFill>
                  <a:srgbClr val="398F98"/>
                </a:solidFill>
              </a:rPr>
              <a:t> </a:t>
            </a:r>
            <a:r>
              <a:rPr lang="el-GR" dirty="0"/>
              <a:t>Η αντιμετώπιση κοινωνικών και περιβαλλοντικών προκλήσεων μπορεί να είναι πολύπλοκη και πολύπλευρη. Οι κοινωνικοί επιχειρηματίες συχνά εργάζονται σε δυναμικά και αβέβαια πλαίσια, όπου πολλοί αλληλένδετοι παράγοντες επηρεάζουν την εργασία τους. Η προσαρμογή στις μεταβαλλόμενες συνθήκες, η διαχείριση του κινδύνου και η λήψη τεκμηριωμένων αποφάσεων σε πολύπλοκα περιβάλλοντα μπορεί να είναι προκλητική</a:t>
            </a:r>
            <a:r>
              <a:rPr lang="en-GB" dirty="0"/>
              <a:t>.</a:t>
            </a:r>
            <a:endParaRPr dirty="0"/>
          </a:p>
          <a:p>
            <a:pPr marL="0" lvl="0" indent="0" algn="l" rtl="0">
              <a:lnSpc>
                <a:spcPct val="100000"/>
              </a:lnSpc>
              <a:spcBef>
                <a:spcPts val="360"/>
              </a:spcBef>
              <a:spcAft>
                <a:spcPts val="0"/>
              </a:spcAft>
              <a:buSzPts val="1800"/>
              <a:buNone/>
            </a:pPr>
            <a:endParaRP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g1e4caeb1a0d_0_57"/>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SzPts val="3600"/>
              <a:buNone/>
            </a:pPr>
            <a:r>
              <a:rPr lang="el-GR" dirty="0"/>
              <a:t>Ευκαιρία</a:t>
            </a:r>
            <a:r>
              <a:rPr lang="en-GB" dirty="0"/>
              <a:t>:</a:t>
            </a:r>
            <a:endParaRPr dirty="0"/>
          </a:p>
        </p:txBody>
      </p:sp>
      <p:sp>
        <p:nvSpPr>
          <p:cNvPr id="274" name="Google Shape;274;g1e4caeb1a0d_0_57"/>
          <p:cNvSpPr txBox="1">
            <a:spLocks noGrp="1"/>
          </p:cNvSpPr>
          <p:nvPr>
            <p:ph type="body" idx="1"/>
          </p:nvPr>
        </p:nvSpPr>
        <p:spPr>
          <a:xfrm>
            <a:off x="507625" y="1762700"/>
            <a:ext cx="7620000" cy="4373700"/>
          </a:xfrm>
          <a:prstGeom prst="rect">
            <a:avLst/>
          </a:prstGeom>
          <a:noFill/>
          <a:ln>
            <a:noFill/>
          </a:ln>
        </p:spPr>
        <p:txBody>
          <a:bodyPr spcFirstLastPara="1" wrap="square" lIns="91425" tIns="45700" rIns="91425" bIns="45700" anchor="t" anchorCtr="0">
            <a:normAutofit fontScale="77500" lnSpcReduction="20000"/>
          </a:bodyPr>
          <a:lstStyle/>
          <a:p>
            <a:pPr marL="0" lvl="0" indent="0" algn="l" rtl="0">
              <a:lnSpc>
                <a:spcPct val="100000"/>
              </a:lnSpc>
              <a:spcBef>
                <a:spcPts val="360"/>
              </a:spcBef>
              <a:spcAft>
                <a:spcPts val="0"/>
              </a:spcAft>
              <a:buSzPct val="105882"/>
              <a:buNone/>
            </a:pPr>
            <a:r>
              <a:rPr lang="el-GR" dirty="0"/>
              <a:t>Οι κοινωνικές επιχειρήσεις προσφέρουν ένα ευρύ φάσμα ευκαιριών για τη δημιουργία θετικού κοινωνικού αντίκτυπου και οικονομικής βιωσιμότητας</a:t>
            </a:r>
            <a:r>
              <a:rPr lang="en-GB" dirty="0"/>
              <a:t>.</a:t>
            </a:r>
            <a:endParaRPr dirty="0"/>
          </a:p>
          <a:p>
            <a:pPr marL="0" lvl="0" indent="0" algn="l" rtl="0">
              <a:lnSpc>
                <a:spcPct val="100000"/>
              </a:lnSpc>
              <a:spcBef>
                <a:spcPts val="360"/>
              </a:spcBef>
              <a:spcAft>
                <a:spcPts val="0"/>
              </a:spcAft>
              <a:buSzPct val="105882"/>
              <a:buNone/>
            </a:pPr>
            <a:endParaRPr dirty="0"/>
          </a:p>
          <a:p>
            <a:pPr marL="0" lvl="0" indent="0" algn="l" rtl="0">
              <a:lnSpc>
                <a:spcPct val="100000"/>
              </a:lnSpc>
              <a:spcBef>
                <a:spcPts val="360"/>
              </a:spcBef>
              <a:spcAft>
                <a:spcPts val="0"/>
              </a:spcAft>
              <a:buSzPct val="117647"/>
              <a:buNone/>
            </a:pPr>
            <a:r>
              <a:rPr lang="el-GR" sz="1800" dirty="0"/>
              <a:t>Ακολουθούν ορισμένες από τις ευκαιρίες που μπορούν να εκμεταλλευτούν οι κοινωνικές επιχειρήσεις</a:t>
            </a:r>
            <a:r>
              <a:rPr lang="en-GB" dirty="0"/>
              <a:t>:</a:t>
            </a:r>
            <a:endParaRPr dirty="0"/>
          </a:p>
          <a:p>
            <a:pPr marL="0" lvl="0" indent="0" algn="l" rtl="0">
              <a:lnSpc>
                <a:spcPct val="100000"/>
              </a:lnSpc>
              <a:spcBef>
                <a:spcPts val="360"/>
              </a:spcBef>
              <a:spcAft>
                <a:spcPts val="0"/>
              </a:spcAft>
              <a:buSzPct val="105882"/>
              <a:buNone/>
            </a:pPr>
            <a:endParaRPr dirty="0"/>
          </a:p>
          <a:p>
            <a:pPr marL="457200" lvl="0" indent="-317182" algn="just" rtl="0">
              <a:lnSpc>
                <a:spcPct val="100000"/>
              </a:lnSpc>
              <a:spcBef>
                <a:spcPts val="360"/>
              </a:spcBef>
              <a:spcAft>
                <a:spcPts val="0"/>
              </a:spcAft>
              <a:buSzPct val="90000"/>
              <a:buChar char="●"/>
            </a:pPr>
            <a:r>
              <a:rPr lang="el-GR" dirty="0">
                <a:solidFill>
                  <a:srgbClr val="398F98"/>
                </a:solidFill>
              </a:rPr>
              <a:t>Συνεργασίες με οργανισμούς και κρατικούς φορείς</a:t>
            </a:r>
            <a:r>
              <a:rPr lang="en-GB" dirty="0">
                <a:solidFill>
                  <a:srgbClr val="398F98"/>
                </a:solidFill>
              </a:rPr>
              <a:t>: </a:t>
            </a:r>
            <a:r>
              <a:rPr lang="el-GR" dirty="0"/>
              <a:t>Οι κοινωνικές επιχειρήσεις μπορούν να συνεργαστούν με μη κερδοσκοπικούς οργανισμούς, κρατικούς φορείς και άλλες κοινωνικές επιχειρήσεις για να συνεργαστούν για την επίτευξη κοινών στόχων. Αυτές οι συνεργασίες μπορούν να οδηγήσουν σε συνέργειες, κοινή χρήση πόρων και μεγαλύτερο κοινωνικό αντίκτυπο</a:t>
            </a:r>
            <a:r>
              <a:rPr lang="en-GB" dirty="0"/>
              <a:t>.</a:t>
            </a:r>
            <a:endParaRPr dirty="0"/>
          </a:p>
          <a:p>
            <a:pPr marL="457200" lvl="0" indent="0" algn="just" rtl="0">
              <a:lnSpc>
                <a:spcPct val="100000"/>
              </a:lnSpc>
              <a:spcBef>
                <a:spcPts val="360"/>
              </a:spcBef>
              <a:spcAft>
                <a:spcPts val="0"/>
              </a:spcAft>
              <a:buSzPct val="105882"/>
              <a:buNone/>
            </a:pPr>
            <a:endParaRPr b="0" dirty="0"/>
          </a:p>
          <a:p>
            <a:pPr marL="457200" lvl="0" indent="-317182" algn="just" rtl="0">
              <a:lnSpc>
                <a:spcPct val="100000"/>
              </a:lnSpc>
              <a:spcBef>
                <a:spcPts val="360"/>
              </a:spcBef>
              <a:spcAft>
                <a:spcPts val="0"/>
              </a:spcAft>
              <a:buSzPct val="90000"/>
              <a:buFont typeface="Calibri"/>
              <a:buChar char="●"/>
            </a:pPr>
            <a:r>
              <a:rPr lang="el-GR" dirty="0">
                <a:solidFill>
                  <a:srgbClr val="398F98"/>
                </a:solidFill>
              </a:rPr>
              <a:t>Συμμετοχή σε διαγωνισμούς και χρηματοδοτικά προγράμματα</a:t>
            </a:r>
            <a:r>
              <a:rPr lang="en-GB" b="0" dirty="0">
                <a:solidFill>
                  <a:srgbClr val="398F98"/>
                </a:solidFill>
              </a:rPr>
              <a:t>:</a:t>
            </a:r>
            <a:r>
              <a:rPr lang="en-GB" dirty="0"/>
              <a:t> </a:t>
            </a:r>
            <a:r>
              <a:rPr lang="el-GR" dirty="0"/>
              <a:t>Υπάρχουν πολλές προσκλήσεις για διαγωνισμούς και συγκεκριμένα προγράμματα χρηματοδότησης κοινωνικών επιχειρήσεων, τόσο σε τοπικό όσο και σε διεθνές επίπεδο. Η συμμετοχή σε τέτοιες προσκλήσεις μπορεί να δώσει στις κοινωνικές επιχειρήσεις την ευκαιρία να λάβουν χρηματοδότηση, καθοδήγηση και υποστήριξη για να αναπτύξουν και να εφαρμόσουν τις ιδέες τους.</a:t>
            </a:r>
            <a:endParaRPr lang="en-US" dirty="0">
              <a:latin typeface="Calibri"/>
              <a:ea typeface="Calibri"/>
              <a:cs typeface="Calibri"/>
              <a:sym typeface="Calibri"/>
            </a:endParaRPr>
          </a:p>
          <a:p>
            <a:pPr marL="0" lvl="0" indent="0" algn="l" rtl="0">
              <a:lnSpc>
                <a:spcPct val="100000"/>
              </a:lnSpc>
              <a:spcBef>
                <a:spcPts val="360"/>
              </a:spcBef>
              <a:spcAft>
                <a:spcPts val="0"/>
              </a:spcAft>
              <a:buSzPct val="105882"/>
              <a:buNone/>
            </a:pPr>
            <a:endParaRPr dirty="0">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g1e4caeb1a0d_0_63"/>
          <p:cNvSpPr txBox="1">
            <a:spLocks noGrp="1"/>
          </p:cNvSpPr>
          <p:nvPr>
            <p:ph type="title"/>
          </p:nvPr>
        </p:nvSpPr>
        <p:spPr>
          <a:xfrm>
            <a:off x="3190325" y="-1521432"/>
            <a:ext cx="5791200" cy="13716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SzPts val="3600"/>
              <a:buNone/>
            </a:pPr>
            <a:endParaRPr/>
          </a:p>
        </p:txBody>
      </p:sp>
      <p:sp>
        <p:nvSpPr>
          <p:cNvPr id="281" name="Google Shape;281;g1e4caeb1a0d_0_63"/>
          <p:cNvSpPr txBox="1">
            <a:spLocks noGrp="1"/>
          </p:cNvSpPr>
          <p:nvPr>
            <p:ph type="body" idx="1"/>
          </p:nvPr>
        </p:nvSpPr>
        <p:spPr>
          <a:xfrm>
            <a:off x="537875" y="1682000"/>
            <a:ext cx="7620000" cy="4373700"/>
          </a:xfrm>
          <a:prstGeom prst="rect">
            <a:avLst/>
          </a:prstGeom>
          <a:noFill/>
          <a:ln>
            <a:noFill/>
          </a:ln>
        </p:spPr>
        <p:txBody>
          <a:bodyPr spcFirstLastPara="1" wrap="square" lIns="91425" tIns="45700" rIns="91425" bIns="45700" anchor="t" anchorCtr="0">
            <a:normAutofit fontScale="92500" lnSpcReduction="20000"/>
          </a:bodyPr>
          <a:lstStyle/>
          <a:p>
            <a:pPr marL="457200" lvl="0" indent="-342900" algn="just" rtl="0">
              <a:lnSpc>
                <a:spcPct val="115000"/>
              </a:lnSpc>
              <a:spcBef>
                <a:spcPts val="360"/>
              </a:spcBef>
              <a:spcAft>
                <a:spcPts val="0"/>
              </a:spcAft>
              <a:buSzPts val="1800"/>
              <a:buChar char="●"/>
            </a:pPr>
            <a:r>
              <a:rPr lang="el-GR" dirty="0">
                <a:solidFill>
                  <a:srgbClr val="398F98"/>
                </a:solidFill>
              </a:rPr>
              <a:t>Καινοτόμες λύσεις για κοινωνικά προβλήματα</a:t>
            </a:r>
            <a:r>
              <a:rPr lang="en-GB" dirty="0">
                <a:solidFill>
                  <a:srgbClr val="398F98"/>
                </a:solidFill>
              </a:rPr>
              <a:t>: </a:t>
            </a:r>
            <a:r>
              <a:rPr lang="el-GR" dirty="0"/>
              <a:t>Οι κοινωνικές επιχειρήσεις έχουν τη δυνατότητα να αναπτύξουν καινοτόμες λύσεις για κοινωνικά προβλήματα, όπως η πρόσβαση στην εκπαίδευση, την υγεία, το περιβάλλον, την κοινωνική ένταξη και πολλά άλλα. Μπορούν να δημιουργήσουν προϊόντα ή υπηρεσίες που αντιμετωπίζουν αυτά τα ζητήματα αποτελεσματικά και βιώσιμα</a:t>
            </a:r>
            <a:r>
              <a:rPr lang="en-GB" dirty="0"/>
              <a:t>.</a:t>
            </a:r>
            <a:endParaRPr dirty="0"/>
          </a:p>
          <a:p>
            <a:pPr marL="0" lvl="0" indent="0" algn="just" rtl="0">
              <a:lnSpc>
                <a:spcPct val="115000"/>
              </a:lnSpc>
              <a:spcBef>
                <a:spcPts val="360"/>
              </a:spcBef>
              <a:spcAft>
                <a:spcPts val="0"/>
              </a:spcAft>
              <a:buSzPts val="1800"/>
              <a:buNone/>
            </a:pPr>
            <a:endParaRPr dirty="0"/>
          </a:p>
          <a:p>
            <a:pPr marL="457200" lvl="0" indent="-342900" algn="just" rtl="0">
              <a:lnSpc>
                <a:spcPct val="115000"/>
              </a:lnSpc>
              <a:spcBef>
                <a:spcPts val="360"/>
              </a:spcBef>
              <a:spcAft>
                <a:spcPts val="0"/>
              </a:spcAft>
              <a:buSzPts val="1800"/>
              <a:buFont typeface="Calibri"/>
              <a:buChar char="●"/>
            </a:pPr>
            <a:r>
              <a:rPr lang="el-GR" dirty="0">
                <a:solidFill>
                  <a:srgbClr val="398F98"/>
                </a:solidFill>
              </a:rPr>
              <a:t>Δικτύωση και οικοδόμηση κοινότητας</a:t>
            </a:r>
            <a:r>
              <a:rPr lang="en-GB" dirty="0">
                <a:solidFill>
                  <a:srgbClr val="398F98"/>
                </a:solidFill>
              </a:rPr>
              <a:t>:</a:t>
            </a:r>
            <a:r>
              <a:rPr lang="en-GB" b="0" dirty="0"/>
              <a:t> </a:t>
            </a:r>
            <a:r>
              <a:rPr lang="el-GR" dirty="0"/>
              <a:t>Οι κοινωνικές επιχειρήσεις προσφέρουν την ευκαιρία να δημιουργήσουν δίκτυα και κοινότητες ανθρώπων με παρόμοιες αξίες και στόχους. Αυτά τα δίκτυα μπορούν να διευκολύνουν την ανταλλαγή γνώσεων, τις συνεργασίες και την αμοιβαία υποστήριξη.</a:t>
            </a:r>
            <a:endParaRP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g1e4caeb1a0d_0_69"/>
          <p:cNvSpPr txBox="1">
            <a:spLocks noGrp="1"/>
          </p:cNvSpPr>
          <p:nvPr>
            <p:ph type="title"/>
          </p:nvPr>
        </p:nvSpPr>
        <p:spPr>
          <a:xfrm>
            <a:off x="2501150" y="574875"/>
            <a:ext cx="5219700" cy="12621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100000"/>
              </a:lnSpc>
              <a:spcBef>
                <a:spcPts val="0"/>
              </a:spcBef>
              <a:spcAft>
                <a:spcPts val="0"/>
              </a:spcAft>
              <a:buSzPct val="111111"/>
              <a:buNone/>
            </a:pPr>
            <a:endParaRPr dirty="0"/>
          </a:p>
          <a:p>
            <a:pPr marL="0" lvl="0" indent="0" algn="l" rtl="0">
              <a:lnSpc>
                <a:spcPct val="100000"/>
              </a:lnSpc>
              <a:spcBef>
                <a:spcPts val="0"/>
              </a:spcBef>
              <a:spcAft>
                <a:spcPts val="0"/>
              </a:spcAft>
              <a:buSzPct val="111111"/>
              <a:buNone/>
            </a:pPr>
            <a:endParaRPr dirty="0"/>
          </a:p>
          <a:p>
            <a:pPr marL="0" lvl="0" indent="0" algn="l" rtl="0">
              <a:lnSpc>
                <a:spcPct val="100000"/>
              </a:lnSpc>
              <a:spcBef>
                <a:spcPts val="0"/>
              </a:spcBef>
              <a:spcAft>
                <a:spcPts val="0"/>
              </a:spcAft>
              <a:buSzPct val="111111"/>
              <a:buNone/>
            </a:pPr>
            <a:r>
              <a:rPr lang="el-GR" dirty="0"/>
              <a:t>Συμπερασματικά</a:t>
            </a:r>
            <a:endParaRPr dirty="0"/>
          </a:p>
        </p:txBody>
      </p:sp>
      <p:sp>
        <p:nvSpPr>
          <p:cNvPr id="288" name="Google Shape;288;g1e4caeb1a0d_0_69"/>
          <p:cNvSpPr txBox="1">
            <a:spLocks noGrp="1"/>
          </p:cNvSpPr>
          <p:nvPr>
            <p:ph type="body" idx="1"/>
          </p:nvPr>
        </p:nvSpPr>
        <p:spPr>
          <a:xfrm>
            <a:off x="457200" y="1792950"/>
            <a:ext cx="7620000" cy="4373700"/>
          </a:xfrm>
          <a:prstGeom prst="rect">
            <a:avLst/>
          </a:prstGeom>
          <a:noFill/>
          <a:ln>
            <a:noFill/>
          </a:ln>
        </p:spPr>
        <p:txBody>
          <a:bodyPr spcFirstLastPara="1" wrap="square" lIns="91425" tIns="45700" rIns="91425" bIns="45700" anchor="t" anchorCtr="0">
            <a:normAutofit lnSpcReduction="10000"/>
          </a:bodyPr>
          <a:lstStyle/>
          <a:p>
            <a:pPr marL="0" lvl="0" indent="0" algn="just" rtl="0">
              <a:lnSpc>
                <a:spcPct val="150000"/>
              </a:lnSpc>
              <a:spcBef>
                <a:spcPts val="1200"/>
              </a:spcBef>
              <a:spcAft>
                <a:spcPts val="0"/>
              </a:spcAft>
              <a:buSzPts val="1800"/>
              <a:buNone/>
            </a:pPr>
            <a:endParaRPr sz="1800" b="0" dirty="0"/>
          </a:p>
          <a:p>
            <a:pPr marL="0" lvl="0" indent="0" algn="just" rtl="0">
              <a:lnSpc>
                <a:spcPct val="150000"/>
              </a:lnSpc>
              <a:spcBef>
                <a:spcPts val="1200"/>
              </a:spcBef>
              <a:spcAft>
                <a:spcPts val="0"/>
              </a:spcAft>
              <a:buSzPts val="1800"/>
              <a:buNone/>
            </a:pPr>
            <a:r>
              <a:rPr lang="el-GR" sz="1800" dirty="0"/>
              <a:t>Παρά τις πολλές προκλήσεις, οι κοινωνικοί επιχειρηματίες διαδραματίζουν κρίσιμο ρόλο στην προώθηση της θετικής αλλαγής και της καινοτομίας</a:t>
            </a:r>
            <a:r>
              <a:rPr lang="en-GB" sz="1800" i="1" dirty="0"/>
              <a:t>.</a:t>
            </a:r>
            <a:endParaRPr sz="1800" i="1" dirty="0"/>
          </a:p>
          <a:p>
            <a:pPr marL="0" lvl="0" indent="0" algn="just" rtl="0">
              <a:lnSpc>
                <a:spcPct val="150000"/>
              </a:lnSpc>
              <a:spcBef>
                <a:spcPts val="1200"/>
              </a:spcBef>
              <a:spcAft>
                <a:spcPts val="0"/>
              </a:spcAft>
              <a:buSzPts val="1800"/>
              <a:buNone/>
            </a:pPr>
            <a:endParaRPr sz="1800" i="1" dirty="0"/>
          </a:p>
          <a:p>
            <a:pPr marL="0" lvl="0" indent="0" algn="just" rtl="0">
              <a:lnSpc>
                <a:spcPct val="150000"/>
              </a:lnSpc>
              <a:spcBef>
                <a:spcPts val="1200"/>
              </a:spcBef>
              <a:spcAft>
                <a:spcPts val="1200"/>
              </a:spcAft>
              <a:buClr>
                <a:schemeClr val="dk1"/>
              </a:buClr>
              <a:buSzPts val="1100"/>
              <a:buFont typeface="Arial"/>
              <a:buNone/>
            </a:pPr>
            <a:r>
              <a:rPr lang="el-GR" sz="1800" i="1" dirty="0"/>
              <a:t>Η αφοσίωσή τους και η ανθεκτικότητά τους συμβάλλουν στην αντιμετώπιση κοινωνικών ζητημάτων, στην προώθηση της βιώσιμης ανάπτυξης και στη διαμόρφωση χωρίς αποκλεισμούς και δίκαιων οικονομιών</a:t>
            </a:r>
            <a:r>
              <a:rPr lang="en-GB" sz="1800" dirty="0"/>
              <a:t>.</a:t>
            </a:r>
            <a:endParaRPr sz="1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g1e4caeb1a0d_0_3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SzPts val="3600"/>
              <a:buNone/>
            </a:pPr>
            <a:r>
              <a:rPr lang="el-GR" sz="3000">
                <a:solidFill>
                  <a:srgbClr val="66C0C4"/>
                </a:solidFill>
              </a:rPr>
              <a:t>Πηγές</a:t>
            </a:r>
            <a:endParaRPr sz="3000" dirty="0">
              <a:solidFill>
                <a:srgbClr val="66C0C4"/>
              </a:solidFill>
            </a:endParaRPr>
          </a:p>
        </p:txBody>
      </p:sp>
      <p:sp>
        <p:nvSpPr>
          <p:cNvPr id="295" name="Google Shape;295;g1e4caeb1a0d_0_32"/>
          <p:cNvSpPr txBox="1">
            <a:spLocks noGrp="1"/>
          </p:cNvSpPr>
          <p:nvPr>
            <p:ph type="body" idx="1"/>
          </p:nvPr>
        </p:nvSpPr>
        <p:spPr>
          <a:xfrm>
            <a:off x="457200" y="1752600"/>
            <a:ext cx="7620000" cy="4373700"/>
          </a:xfrm>
          <a:prstGeom prst="rect">
            <a:avLst/>
          </a:prstGeom>
          <a:noFill/>
          <a:ln>
            <a:noFill/>
          </a:ln>
        </p:spPr>
        <p:txBody>
          <a:bodyPr spcFirstLastPara="1" wrap="square" lIns="91425" tIns="45700" rIns="91425" bIns="45700" anchor="t" anchorCtr="0">
            <a:normAutofit lnSpcReduction="10000"/>
          </a:bodyPr>
          <a:lstStyle/>
          <a:p>
            <a:pPr marL="0" lvl="0" indent="0" algn="just" rtl="0">
              <a:lnSpc>
                <a:spcPct val="150000"/>
              </a:lnSpc>
              <a:spcBef>
                <a:spcPts val="360"/>
              </a:spcBef>
              <a:spcAft>
                <a:spcPts val="0"/>
              </a:spcAft>
              <a:buSzPts val="1800"/>
              <a:buNone/>
            </a:pPr>
            <a:endParaRPr b="0"/>
          </a:p>
          <a:p>
            <a:pPr marL="0" lvl="0" indent="0" algn="just" rtl="0">
              <a:lnSpc>
                <a:spcPct val="150000"/>
              </a:lnSpc>
              <a:spcBef>
                <a:spcPts val="360"/>
              </a:spcBef>
              <a:spcAft>
                <a:spcPts val="0"/>
              </a:spcAft>
              <a:buSzPts val="1800"/>
              <a:buNone/>
            </a:pPr>
            <a:r>
              <a:rPr lang="en-GB"/>
              <a:t>Polidori S., Lori M. (2023), Social enterprises: social economy organizations in the development of territories and communities, Rome, Inapp, WP, 102 &lt; </a:t>
            </a:r>
            <a:r>
              <a:rPr lang="en-GB" u="sng">
                <a:solidFill>
                  <a:schemeClr val="hlink"/>
                </a:solidFill>
                <a:hlinkClick r:id="rId3"/>
              </a:rPr>
              <a:t>https://oa.inapp.org/xmlui/handle/ 20.500.12916/3895 </a:t>
            </a:r>
            <a:r>
              <a:rPr lang="en-GB"/>
              <a:t>&gt;</a:t>
            </a:r>
            <a:endParaRPr/>
          </a:p>
          <a:p>
            <a:pPr marL="0" lvl="0" indent="0" algn="just" rtl="0">
              <a:lnSpc>
                <a:spcPct val="150000"/>
              </a:lnSpc>
              <a:spcBef>
                <a:spcPts val="360"/>
              </a:spcBef>
              <a:spcAft>
                <a:spcPts val="0"/>
              </a:spcAft>
              <a:buSzPts val="1800"/>
              <a:buNone/>
            </a:pPr>
            <a:endParaRPr/>
          </a:p>
          <a:p>
            <a:pPr marL="0" lvl="0" indent="0" algn="just" rtl="0">
              <a:lnSpc>
                <a:spcPct val="150000"/>
              </a:lnSpc>
              <a:spcBef>
                <a:spcPts val="360"/>
              </a:spcBef>
              <a:spcAft>
                <a:spcPts val="0"/>
              </a:spcAft>
              <a:buSzPts val="1800"/>
              <a:buNone/>
            </a:pPr>
            <a:r>
              <a:rPr lang="en-GB"/>
              <a:t>European Commission (2021), Action Plan for the Social Economy</a:t>
            </a:r>
            <a:endParaRPr/>
          </a:p>
          <a:p>
            <a:pPr marL="0" lvl="0" indent="0" algn="just" rtl="0">
              <a:lnSpc>
                <a:spcPct val="150000"/>
              </a:lnSpc>
              <a:spcBef>
                <a:spcPts val="360"/>
              </a:spcBef>
              <a:spcAft>
                <a:spcPts val="0"/>
              </a:spcAft>
              <a:buSzPts val="1800"/>
              <a:buNone/>
            </a:pPr>
            <a:r>
              <a:rPr lang="en-GB"/>
              <a:t>https://ec.europa.eu/social/main.jsp?catId=1537&amp;langId=en.</a:t>
            </a:r>
            <a:endParaRPr/>
          </a:p>
          <a:p>
            <a:pPr marL="0" lvl="0" indent="0" algn="l" rtl="0">
              <a:lnSpc>
                <a:spcPct val="100000"/>
              </a:lnSpc>
              <a:spcBef>
                <a:spcPts val="360"/>
              </a:spcBef>
              <a:spcAft>
                <a:spcPts val="0"/>
              </a:spcAft>
              <a:buSzPts val="1800"/>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g2589d97b41e_1_0"/>
          <p:cNvSpPr txBox="1">
            <a:spLocks noGrp="1"/>
          </p:cNvSpPr>
          <p:nvPr>
            <p:ph type="title"/>
          </p:nvPr>
        </p:nvSpPr>
        <p:spPr>
          <a:xfrm>
            <a:off x="1028700" y="463925"/>
            <a:ext cx="6470100" cy="119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3600"/>
              <a:buNone/>
            </a:pPr>
            <a:r>
              <a:rPr lang="el-GR" sz="2800" dirty="0"/>
              <a:t>ΟΡΙΣΜΟΣ ΤΗΣ ΚΟΙΝΩΝΙΚΗΣ ΟΙΚΟΝΟΜΙΑΣ</a:t>
            </a:r>
            <a:endParaRPr sz="2800" dirty="0"/>
          </a:p>
        </p:txBody>
      </p:sp>
      <p:sp>
        <p:nvSpPr>
          <p:cNvPr id="115" name="Google Shape;115;g2589d97b41e_1_0"/>
          <p:cNvSpPr txBox="1">
            <a:spLocks noGrp="1"/>
          </p:cNvSpPr>
          <p:nvPr>
            <p:ph type="body" idx="1"/>
          </p:nvPr>
        </p:nvSpPr>
        <p:spPr>
          <a:xfrm>
            <a:off x="457200" y="1697550"/>
            <a:ext cx="7620000" cy="43737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360"/>
              </a:spcBef>
              <a:spcAft>
                <a:spcPts val="0"/>
              </a:spcAft>
              <a:buSzPts val="1800"/>
              <a:buNone/>
            </a:pPr>
            <a:endParaRPr b="0" dirty="0">
              <a:latin typeface="Calibri"/>
              <a:ea typeface="Calibri"/>
              <a:cs typeface="Calibri"/>
              <a:sym typeface="Calibri"/>
            </a:endParaRPr>
          </a:p>
          <a:p>
            <a:pPr marL="0" lvl="0" indent="0" algn="just" rtl="0">
              <a:lnSpc>
                <a:spcPct val="100000"/>
              </a:lnSpc>
              <a:spcBef>
                <a:spcPts val="360"/>
              </a:spcBef>
              <a:spcAft>
                <a:spcPts val="0"/>
              </a:spcAft>
              <a:buSzPts val="1800"/>
              <a:buNone/>
            </a:pPr>
            <a:r>
              <a:rPr lang="el-GR" sz="2400" dirty="0"/>
              <a:t>Η κοινωνική οικονομία είναι μια έννοια που αναπτύχθηκε με την πάροδο του χρόνου ως απάντηση σε συγκεκριμένες οικονομικές και κοινωνικές προκλήσεις</a:t>
            </a:r>
            <a:r>
              <a:rPr lang="en-US" sz="2400" dirty="0"/>
              <a:t>.</a:t>
            </a:r>
          </a:p>
          <a:p>
            <a:pPr marL="0" lvl="0" indent="0" algn="just" rtl="0">
              <a:lnSpc>
                <a:spcPct val="100000"/>
              </a:lnSpc>
              <a:spcBef>
                <a:spcPts val="360"/>
              </a:spcBef>
              <a:spcAft>
                <a:spcPts val="0"/>
              </a:spcAft>
              <a:buSzPts val="1800"/>
              <a:buNone/>
            </a:pPr>
            <a:endParaRPr lang="en-US" sz="2400" dirty="0"/>
          </a:p>
          <a:p>
            <a:pPr marL="0" lvl="0" indent="0" algn="just" rtl="0">
              <a:lnSpc>
                <a:spcPct val="100000"/>
              </a:lnSpc>
              <a:spcBef>
                <a:spcPts val="360"/>
              </a:spcBef>
              <a:spcAft>
                <a:spcPts val="0"/>
              </a:spcAft>
              <a:buSzPts val="1800"/>
              <a:buNone/>
            </a:pPr>
            <a:r>
              <a:rPr lang="el-GR" sz="2400" dirty="0"/>
              <a:t>Αντιπροσωπεύει ένα εναλλακτικό οικονομικό μοντέλο στο οποίο οι κοινωνικοί και περιβαλλοντικοί στόχοι τοποθετούνται στο επίκεντρο, μαζί με τους οικονομικούς.</a:t>
            </a:r>
            <a:endParaRPr sz="2550" dirty="0"/>
          </a:p>
          <a:p>
            <a:pPr marL="0" lvl="0" indent="0" algn="just" rtl="0">
              <a:lnSpc>
                <a:spcPct val="100000"/>
              </a:lnSpc>
              <a:spcBef>
                <a:spcPts val="360"/>
              </a:spcBef>
              <a:spcAft>
                <a:spcPts val="0"/>
              </a:spcAft>
              <a:buSzPts val="1800"/>
              <a:buNone/>
            </a:pPr>
            <a:endParaRPr b="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2589d97b41e_1_87"/>
          <p:cNvSpPr txBox="1">
            <a:spLocks noGrp="1"/>
          </p:cNvSpPr>
          <p:nvPr>
            <p:ph type="title"/>
          </p:nvPr>
        </p:nvSpPr>
        <p:spPr>
          <a:xfrm>
            <a:off x="1599350" y="-1025157"/>
            <a:ext cx="5791200" cy="646500"/>
          </a:xfrm>
          <a:prstGeom prst="rect">
            <a:avLst/>
          </a:prstGeom>
          <a:noFill/>
          <a:ln>
            <a:noFill/>
          </a:ln>
        </p:spPr>
        <p:txBody>
          <a:bodyPr spcFirstLastPara="1" wrap="square" lIns="91425" tIns="45700" rIns="91425" bIns="45700" anchor="b" anchorCtr="0">
            <a:spAutoFit/>
          </a:bodyPr>
          <a:lstStyle/>
          <a:p>
            <a:pPr marL="0" lvl="0" indent="0" algn="l" rtl="0">
              <a:lnSpc>
                <a:spcPct val="100000"/>
              </a:lnSpc>
              <a:spcBef>
                <a:spcPts val="0"/>
              </a:spcBef>
              <a:spcAft>
                <a:spcPts val="0"/>
              </a:spcAft>
              <a:buSzPts val="3600"/>
              <a:buNone/>
            </a:pPr>
            <a:r>
              <a:rPr lang="en-GB"/>
              <a:t>…</a:t>
            </a:r>
            <a:endParaRPr/>
          </a:p>
        </p:txBody>
      </p:sp>
      <p:sp>
        <p:nvSpPr>
          <p:cNvPr id="122" name="Google Shape;122;g2589d97b41e_1_87"/>
          <p:cNvSpPr txBox="1">
            <a:spLocks noGrp="1"/>
          </p:cNvSpPr>
          <p:nvPr>
            <p:ph type="body" idx="1"/>
          </p:nvPr>
        </p:nvSpPr>
        <p:spPr>
          <a:xfrm>
            <a:off x="457200" y="1752600"/>
            <a:ext cx="7620000" cy="4373700"/>
          </a:xfrm>
          <a:prstGeom prst="rect">
            <a:avLst/>
          </a:prstGeom>
          <a:noFill/>
          <a:ln>
            <a:noFill/>
          </a:ln>
        </p:spPr>
        <p:txBody>
          <a:bodyPr spcFirstLastPara="1" wrap="square" lIns="91425" tIns="45700" rIns="91425" bIns="45700" anchor="t" anchorCtr="0">
            <a:normAutofit/>
          </a:bodyPr>
          <a:lstStyle/>
          <a:p>
            <a:pPr marL="0" lvl="0" indent="0" algn="just" rtl="0">
              <a:lnSpc>
                <a:spcPct val="100000"/>
              </a:lnSpc>
              <a:spcBef>
                <a:spcPts val="360"/>
              </a:spcBef>
              <a:spcAft>
                <a:spcPts val="0"/>
              </a:spcAft>
              <a:buSzPts val="1800"/>
              <a:buNone/>
            </a:pPr>
            <a:r>
              <a:rPr lang="el-GR" sz="2400" dirty="0"/>
              <a:t>Ένας πολύ περιεκτικός ορισμός που παρέχεται από το ιταλικό Υπουργείο Εργασίας και Κοινωνικής Πολιτικής είναι ο ακόλουθος</a:t>
            </a:r>
            <a:r>
              <a:rPr lang="en-GB" sz="2400" dirty="0"/>
              <a:t>:</a:t>
            </a:r>
            <a:endParaRPr sz="2400" dirty="0"/>
          </a:p>
          <a:p>
            <a:pPr marL="0" lvl="0" indent="0" algn="just" rtl="0">
              <a:lnSpc>
                <a:spcPct val="100000"/>
              </a:lnSpc>
              <a:spcBef>
                <a:spcPts val="360"/>
              </a:spcBef>
              <a:spcAft>
                <a:spcPts val="0"/>
              </a:spcAft>
              <a:buSzPts val="1800"/>
              <a:buNone/>
            </a:pPr>
            <a:endParaRPr sz="2400" dirty="0"/>
          </a:p>
          <a:p>
            <a:pPr marL="0" lvl="0" indent="0" algn="just" rtl="0">
              <a:lnSpc>
                <a:spcPct val="100000"/>
              </a:lnSpc>
              <a:spcBef>
                <a:spcPts val="360"/>
              </a:spcBef>
              <a:spcAft>
                <a:spcPts val="0"/>
              </a:spcAft>
              <a:buSzPts val="1800"/>
              <a:buNone/>
            </a:pPr>
            <a:endParaRPr sz="2400" dirty="0"/>
          </a:p>
          <a:p>
            <a:pPr marL="0" lvl="0" indent="0" algn="just" rtl="0">
              <a:lnSpc>
                <a:spcPct val="100000"/>
              </a:lnSpc>
              <a:spcBef>
                <a:spcPts val="360"/>
              </a:spcBef>
              <a:spcAft>
                <a:spcPts val="0"/>
              </a:spcAft>
              <a:buSzPts val="1800"/>
              <a:buNone/>
            </a:pPr>
            <a:r>
              <a:rPr lang="en-GB" sz="2400" dirty="0"/>
              <a:t>"</a:t>
            </a:r>
            <a:r>
              <a:rPr lang="el-GR" sz="2400" dirty="0"/>
              <a:t>Η κοινωνική οικονομία χαρακτηρίζεται από μη κερδοσκοπικές δραστηριότητες και δραστηριότητες κοινωνικής ωφέλειας που πραγματοποιούνται από οργανώσεις του Τρίτου Τομέα που ενεργούν με βάση τις αρχές της αμοιβαιότητας και της δημοκρατίας</a:t>
            </a:r>
            <a:r>
              <a:rPr lang="en-GB" sz="2400" dirty="0"/>
              <a:t>."</a:t>
            </a:r>
            <a:endParaRPr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g2589d97b41e_1_6"/>
          <p:cNvSpPr txBox="1">
            <a:spLocks noGrp="1"/>
          </p:cNvSpPr>
          <p:nvPr>
            <p:ph type="title"/>
          </p:nvPr>
        </p:nvSpPr>
        <p:spPr>
          <a:xfrm>
            <a:off x="457200" y="705975"/>
            <a:ext cx="6854700" cy="895500"/>
          </a:xfrm>
          <a:prstGeom prst="rect">
            <a:avLst/>
          </a:prstGeom>
          <a:noFill/>
          <a:ln>
            <a:noFill/>
          </a:ln>
        </p:spPr>
        <p:txBody>
          <a:bodyPr spcFirstLastPara="1" wrap="square" lIns="91425" tIns="45700" rIns="91425" bIns="45700" anchor="b" anchorCtr="0">
            <a:normAutofit fontScale="90000"/>
          </a:bodyPr>
          <a:lstStyle/>
          <a:p>
            <a:pPr marL="0" lvl="0" indent="0" rtl="0">
              <a:lnSpc>
                <a:spcPct val="100000"/>
              </a:lnSpc>
              <a:spcBef>
                <a:spcPts val="0"/>
              </a:spcBef>
              <a:spcAft>
                <a:spcPts val="0"/>
              </a:spcAft>
              <a:buSzPts val="3600"/>
              <a:buNone/>
            </a:pPr>
            <a:r>
              <a:rPr lang="el-GR" sz="3000" dirty="0"/>
              <a:t>ΚΑΤΑΓΩΓΗ ΤΗΣ ΚΟΙΝΩΝΙΚΗΣ ΟΙΚΟΝΟΜΙΑΣ</a:t>
            </a:r>
            <a:endParaRPr lang="en-US" sz="3000" dirty="0">
              <a:latin typeface="Calibri"/>
              <a:ea typeface="Calibri"/>
              <a:cs typeface="Calibri"/>
              <a:sym typeface="Calibri"/>
            </a:endParaRPr>
          </a:p>
        </p:txBody>
      </p:sp>
      <p:sp>
        <p:nvSpPr>
          <p:cNvPr id="129" name="Google Shape;129;g2589d97b41e_1_6"/>
          <p:cNvSpPr txBox="1">
            <a:spLocks noGrp="1"/>
          </p:cNvSpPr>
          <p:nvPr>
            <p:ph type="body" idx="1"/>
          </p:nvPr>
        </p:nvSpPr>
        <p:spPr>
          <a:xfrm>
            <a:off x="457200" y="1774600"/>
            <a:ext cx="7620000" cy="4373700"/>
          </a:xfrm>
          <a:prstGeom prst="rect">
            <a:avLst/>
          </a:prstGeom>
          <a:noFill/>
          <a:ln>
            <a:noFill/>
          </a:ln>
        </p:spPr>
        <p:txBody>
          <a:bodyPr spcFirstLastPara="1" wrap="square" lIns="91425" tIns="45700" rIns="91425" bIns="45700" anchor="t" anchorCtr="0">
            <a:normAutofit/>
          </a:bodyPr>
          <a:lstStyle/>
          <a:p>
            <a:pPr marL="0" lvl="0" indent="0" algn="just" rtl="0">
              <a:lnSpc>
                <a:spcPct val="100000"/>
              </a:lnSpc>
              <a:spcBef>
                <a:spcPts val="360"/>
              </a:spcBef>
              <a:spcAft>
                <a:spcPts val="0"/>
              </a:spcAft>
              <a:buSzPts val="1800"/>
              <a:buNone/>
            </a:pPr>
            <a:endParaRPr sz="1800" dirty="0"/>
          </a:p>
          <a:p>
            <a:pPr marL="0" lvl="0" indent="0" algn="just" rtl="0">
              <a:lnSpc>
                <a:spcPct val="100000"/>
              </a:lnSpc>
              <a:spcBef>
                <a:spcPts val="360"/>
              </a:spcBef>
              <a:spcAft>
                <a:spcPts val="0"/>
              </a:spcAft>
              <a:buSzPts val="1800"/>
              <a:buNone/>
            </a:pPr>
            <a:endParaRPr sz="1800" dirty="0">
              <a:latin typeface="Calibri"/>
              <a:ea typeface="Calibri"/>
              <a:cs typeface="Calibri"/>
              <a:sym typeface="Calibri"/>
            </a:endParaRPr>
          </a:p>
          <a:p>
            <a:pPr marL="0" lvl="0" indent="0" algn="just" rtl="0">
              <a:lnSpc>
                <a:spcPct val="100000"/>
              </a:lnSpc>
              <a:spcBef>
                <a:spcPts val="360"/>
              </a:spcBef>
              <a:spcAft>
                <a:spcPts val="0"/>
              </a:spcAft>
              <a:buSzPts val="1800"/>
              <a:buNone/>
            </a:pPr>
            <a:r>
              <a:rPr lang="el-GR" sz="2300" dirty="0"/>
              <a:t>Η κοινωνική οικονομία έχει ρίζες που ανάγονται σε διαφορετικά ιστορικά πλαίσια και χώρες. Είναι δύσκολο να εντοπιστεί μια ενιαία ακριβής προέλευση για αυτήν την έννοια, καθώς αναπτύχθηκε ως απάντηση σε συγκεκριμένες οικονομικές και κοινωνικές προκλήσεις που αντιμετωπίζουν διαφορετικές κοινότητες με την πάροδο του χρόνου</a:t>
            </a:r>
            <a:r>
              <a:rPr lang="en-GB" sz="2300" dirty="0"/>
              <a:t>.</a:t>
            </a:r>
            <a:endParaRPr sz="23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g2589d97b41e_1_81"/>
          <p:cNvSpPr txBox="1">
            <a:spLocks noGrp="1"/>
          </p:cNvSpPr>
          <p:nvPr>
            <p:ph type="title"/>
          </p:nvPr>
        </p:nvSpPr>
        <p:spPr>
          <a:xfrm>
            <a:off x="413175" y="207743"/>
            <a:ext cx="5791200" cy="13716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3600"/>
              <a:buNone/>
            </a:pPr>
            <a:r>
              <a:rPr lang="el-GR" sz="3000" dirty="0"/>
              <a:t>Ποιες είναι οι θεμελιώδεις αρχές της κοινωνικής οικονομίας;</a:t>
            </a:r>
            <a:endParaRPr sz="3000" dirty="0"/>
          </a:p>
        </p:txBody>
      </p:sp>
      <p:sp>
        <p:nvSpPr>
          <p:cNvPr id="136" name="Google Shape;136;g2589d97b41e_1_81"/>
          <p:cNvSpPr txBox="1">
            <a:spLocks noGrp="1"/>
          </p:cNvSpPr>
          <p:nvPr>
            <p:ph type="body" idx="1"/>
          </p:nvPr>
        </p:nvSpPr>
        <p:spPr>
          <a:xfrm>
            <a:off x="544325" y="2330925"/>
            <a:ext cx="7620000" cy="4067700"/>
          </a:xfrm>
          <a:prstGeom prst="rect">
            <a:avLst/>
          </a:prstGeom>
          <a:noFill/>
          <a:ln>
            <a:noFill/>
          </a:ln>
        </p:spPr>
        <p:txBody>
          <a:bodyPr spcFirstLastPara="1" wrap="square" lIns="91425" tIns="45700" rIns="91425" bIns="45700" anchor="t" anchorCtr="0">
            <a:normAutofit/>
          </a:bodyPr>
          <a:lstStyle/>
          <a:p>
            <a:pPr marL="457200" lvl="0" indent="-381000" algn="l" rtl="0">
              <a:lnSpc>
                <a:spcPct val="100000"/>
              </a:lnSpc>
              <a:spcBef>
                <a:spcPts val="360"/>
              </a:spcBef>
              <a:spcAft>
                <a:spcPts val="0"/>
              </a:spcAft>
              <a:buSzPts val="2400"/>
              <a:buAutoNum type="arabicPeriod"/>
            </a:pPr>
            <a:r>
              <a:rPr lang="el-GR" sz="2400" dirty="0"/>
              <a:t>Δημοκρατική συμμετοχή</a:t>
            </a:r>
            <a:endParaRPr sz="2400" dirty="0"/>
          </a:p>
          <a:p>
            <a:pPr marL="0" lvl="0" indent="0" algn="l" rtl="0">
              <a:lnSpc>
                <a:spcPct val="100000"/>
              </a:lnSpc>
              <a:spcBef>
                <a:spcPts val="360"/>
              </a:spcBef>
              <a:spcAft>
                <a:spcPts val="0"/>
              </a:spcAft>
              <a:buSzPts val="1800"/>
              <a:buNone/>
            </a:pPr>
            <a:endParaRPr sz="2400" dirty="0"/>
          </a:p>
          <a:p>
            <a:pPr marL="0" lvl="0" indent="0" algn="l" rtl="0">
              <a:lnSpc>
                <a:spcPct val="100000"/>
              </a:lnSpc>
              <a:spcBef>
                <a:spcPts val="360"/>
              </a:spcBef>
              <a:spcAft>
                <a:spcPts val="0"/>
              </a:spcAft>
              <a:buNone/>
            </a:pPr>
            <a:r>
              <a:rPr lang="en-GB" sz="2400" dirty="0"/>
              <a:t>2. </a:t>
            </a:r>
            <a:r>
              <a:rPr lang="el-GR" sz="2400" dirty="0"/>
              <a:t>Αλληλεγγύη</a:t>
            </a:r>
            <a:endParaRPr sz="2400" dirty="0"/>
          </a:p>
          <a:p>
            <a:pPr marL="0" lvl="0" indent="0" algn="l" rtl="0">
              <a:lnSpc>
                <a:spcPct val="100000"/>
              </a:lnSpc>
              <a:spcBef>
                <a:spcPts val="360"/>
              </a:spcBef>
              <a:spcAft>
                <a:spcPts val="0"/>
              </a:spcAft>
              <a:buSzPts val="1800"/>
              <a:buNone/>
            </a:pPr>
            <a:endParaRPr sz="2400" dirty="0"/>
          </a:p>
          <a:p>
            <a:pPr marL="0" lvl="0" indent="0" algn="l" rtl="0">
              <a:lnSpc>
                <a:spcPct val="100000"/>
              </a:lnSpc>
              <a:spcBef>
                <a:spcPts val="360"/>
              </a:spcBef>
              <a:spcAft>
                <a:spcPts val="0"/>
              </a:spcAft>
              <a:buSzPts val="1800"/>
              <a:buNone/>
            </a:pPr>
            <a:endParaRPr sz="2400" dirty="0"/>
          </a:p>
          <a:p>
            <a:pPr marL="0" lvl="0" indent="0" algn="l" rtl="0">
              <a:lnSpc>
                <a:spcPct val="100000"/>
              </a:lnSpc>
              <a:spcBef>
                <a:spcPts val="360"/>
              </a:spcBef>
              <a:spcAft>
                <a:spcPts val="0"/>
              </a:spcAft>
              <a:buNone/>
            </a:pPr>
            <a:r>
              <a:rPr lang="en-GB" sz="2400" dirty="0"/>
              <a:t>3. </a:t>
            </a:r>
            <a:r>
              <a:rPr lang="el-GR" sz="2400" dirty="0"/>
              <a:t>Προσοχή στις ανάγκες της κοινότητας</a:t>
            </a:r>
            <a:endParaRPr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2589d97b41e_1_34"/>
          <p:cNvSpPr txBox="1">
            <a:spLocks noGrp="1"/>
          </p:cNvSpPr>
          <p:nvPr>
            <p:ph type="title"/>
          </p:nvPr>
        </p:nvSpPr>
        <p:spPr>
          <a:xfrm>
            <a:off x="0" y="220150"/>
            <a:ext cx="6032400" cy="1359000"/>
          </a:xfrm>
          <a:prstGeom prst="rect">
            <a:avLst/>
          </a:prstGeom>
          <a:noFill/>
          <a:ln>
            <a:noFill/>
          </a:ln>
        </p:spPr>
        <p:txBody>
          <a:bodyPr spcFirstLastPara="1" wrap="square" lIns="91425" tIns="45700" rIns="91425" bIns="45700" anchor="b" anchorCtr="0">
            <a:normAutofit/>
          </a:bodyPr>
          <a:lstStyle/>
          <a:p>
            <a:pPr marL="457200" lvl="0" indent="-406400" algn="l" rtl="0">
              <a:lnSpc>
                <a:spcPct val="100000"/>
              </a:lnSpc>
              <a:spcBef>
                <a:spcPts val="360"/>
              </a:spcBef>
              <a:spcAft>
                <a:spcPts val="0"/>
              </a:spcAft>
              <a:buClr>
                <a:srgbClr val="66C0C4"/>
              </a:buClr>
              <a:buSzPts val="2800"/>
              <a:buAutoNum type="arabicPeriod"/>
            </a:pPr>
            <a:r>
              <a:rPr lang="el-GR" sz="2800" u="sng" dirty="0"/>
              <a:t>Δημοκρατική συμμετοχή</a:t>
            </a:r>
            <a:endParaRPr sz="2800" u="sng" dirty="0">
              <a:solidFill>
                <a:srgbClr val="66C0C4"/>
              </a:solidFill>
            </a:endParaRPr>
          </a:p>
        </p:txBody>
      </p:sp>
      <p:sp>
        <p:nvSpPr>
          <p:cNvPr id="143" name="Google Shape;143;g2589d97b41e_1_34"/>
          <p:cNvSpPr txBox="1">
            <a:spLocks noGrp="1"/>
          </p:cNvSpPr>
          <p:nvPr>
            <p:ph type="body" idx="1"/>
          </p:nvPr>
        </p:nvSpPr>
        <p:spPr>
          <a:xfrm>
            <a:off x="501225" y="2278650"/>
            <a:ext cx="7620000" cy="3726600"/>
          </a:xfrm>
          <a:prstGeom prst="rect">
            <a:avLst/>
          </a:prstGeom>
          <a:noFill/>
          <a:ln>
            <a:noFill/>
          </a:ln>
        </p:spPr>
        <p:txBody>
          <a:bodyPr spcFirstLastPara="1" wrap="square" lIns="91425" tIns="45700" rIns="91425" bIns="45700" anchor="t" anchorCtr="0">
            <a:normAutofit/>
          </a:bodyPr>
          <a:lstStyle/>
          <a:p>
            <a:pPr marL="0" lvl="0" indent="0" algn="just" rtl="0">
              <a:lnSpc>
                <a:spcPct val="150000"/>
              </a:lnSpc>
              <a:spcBef>
                <a:spcPts val="360"/>
              </a:spcBef>
              <a:spcAft>
                <a:spcPts val="0"/>
              </a:spcAft>
              <a:buSzPts val="1800"/>
              <a:buNone/>
            </a:pPr>
            <a:r>
              <a:rPr lang="el-GR" dirty="0"/>
              <a:t>Η δημοκρατική συμμετοχή είναι μια έννοια που αναφέρεται στην ενεργό συμμετοχή των πολιτών στις δημοκρατικές αποφάσεις και διαδικασίες μιας κοινωνίας. Σε μια δημοκρατία, η δημοκρατική συμμετοχή θεωρείται θεμελιώδης αξία, καθώς επιτρέπει στους πολίτες να επηρεάζουν τις δημόσιες πολιτικές και να εκφράζουν τις απόψεις και τις προτιμήσεις τους.</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2589d97b41e_1_4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SzPts val="3600"/>
              <a:buNone/>
            </a:pPr>
            <a:r>
              <a:rPr lang="en-GB" sz="2800" u="sng" dirty="0"/>
              <a:t>2. </a:t>
            </a:r>
            <a:r>
              <a:rPr lang="el-GR" sz="2800" u="sng" dirty="0"/>
              <a:t>Αλληλεγγύη</a:t>
            </a:r>
            <a:endParaRPr sz="2800" u="sng" dirty="0"/>
          </a:p>
        </p:txBody>
      </p:sp>
      <p:sp>
        <p:nvSpPr>
          <p:cNvPr id="150" name="Google Shape;150;g2589d97b41e_1_40"/>
          <p:cNvSpPr txBox="1">
            <a:spLocks noGrp="1"/>
          </p:cNvSpPr>
          <p:nvPr>
            <p:ph type="body" idx="1"/>
          </p:nvPr>
        </p:nvSpPr>
        <p:spPr>
          <a:xfrm>
            <a:off x="512250" y="1686550"/>
            <a:ext cx="7620000" cy="4373700"/>
          </a:xfrm>
          <a:prstGeom prst="rect">
            <a:avLst/>
          </a:prstGeom>
          <a:noFill/>
          <a:ln>
            <a:noFill/>
          </a:ln>
        </p:spPr>
        <p:txBody>
          <a:bodyPr spcFirstLastPara="1" wrap="square" lIns="91425" tIns="45700" rIns="91425" bIns="45700" anchor="t" anchorCtr="0">
            <a:normAutofit fontScale="85000" lnSpcReduction="10000"/>
          </a:bodyPr>
          <a:lstStyle/>
          <a:p>
            <a:pPr marL="457200" lvl="0" indent="-349250" algn="just" rtl="0">
              <a:lnSpc>
                <a:spcPct val="150000"/>
              </a:lnSpc>
              <a:spcBef>
                <a:spcPts val="360"/>
              </a:spcBef>
              <a:spcAft>
                <a:spcPts val="0"/>
              </a:spcAft>
              <a:buSzPts val="1900"/>
              <a:buChar char="●"/>
            </a:pPr>
            <a:r>
              <a:rPr lang="el-GR" sz="1900" dirty="0"/>
              <a:t>Η αλληλεγγύη είναι μια θεμελιώδης αρχή στις κοινωνικές οικονομίες που τονίζει τον στόχο της δημιουργίας θετικού κοινωνικού αντίκτυπου και της προώθησης της ευημερίας των ατόμων και των κοινοτήτων, αντί να επιδιώκει αποκλειστικά το κέρδος</a:t>
            </a:r>
            <a:r>
              <a:rPr lang="en-GB" sz="1900" dirty="0"/>
              <a:t>.</a:t>
            </a:r>
            <a:endParaRPr sz="1900" dirty="0"/>
          </a:p>
          <a:p>
            <a:pPr marL="0" lvl="0" indent="0" algn="just" rtl="0">
              <a:lnSpc>
                <a:spcPct val="150000"/>
              </a:lnSpc>
              <a:spcBef>
                <a:spcPts val="360"/>
              </a:spcBef>
              <a:spcAft>
                <a:spcPts val="0"/>
              </a:spcAft>
              <a:buSzPts val="1800"/>
              <a:buNone/>
            </a:pPr>
            <a:endParaRPr sz="1900" dirty="0"/>
          </a:p>
          <a:p>
            <a:pPr marL="457200" lvl="0" indent="-342900" algn="just" rtl="0">
              <a:lnSpc>
                <a:spcPct val="150000"/>
              </a:lnSpc>
              <a:spcBef>
                <a:spcPts val="360"/>
              </a:spcBef>
              <a:spcAft>
                <a:spcPts val="0"/>
              </a:spcAft>
              <a:buSzPts val="1800"/>
              <a:buFont typeface="Calibri"/>
              <a:buChar char="●"/>
            </a:pPr>
            <a:r>
              <a:rPr lang="el-GR" sz="1900" dirty="0"/>
              <a:t>Η αρχή της αλληλεγγύης στην κοινωνική οικονομία συνεπάγεται ότι οι εμπλεκόμενοι στηρίζουν ο ένας τον άλλον συνεργαζόμενοι για την επίτευξη κοινών στόχων. Αυτή η αρχή βασίζεται στη συνειδητοποίηση ότι η συνεργασία και η αμοιβαία βοήθεια είναι απαραίτητες για την αντιμετώπιση των κοινωνικών και οικονομικών προκλήσεων και τη δημιουργία μιας πιο δίκαιης και χωρίς αποκλεισμούς οικονομίας</a:t>
            </a:r>
            <a:r>
              <a:rPr lang="en-GB" sz="1900" dirty="0"/>
              <a:t>. </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2589d97b41e_1_52"/>
          <p:cNvSpPr txBox="1">
            <a:spLocks noGrp="1"/>
          </p:cNvSpPr>
          <p:nvPr>
            <p:ph type="title"/>
          </p:nvPr>
        </p:nvSpPr>
        <p:spPr>
          <a:xfrm>
            <a:off x="517700" y="193068"/>
            <a:ext cx="5791200" cy="1371600"/>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360"/>
              </a:spcBef>
              <a:spcAft>
                <a:spcPts val="0"/>
              </a:spcAft>
              <a:buSzPts val="3600"/>
              <a:buNone/>
            </a:pPr>
            <a:r>
              <a:rPr lang="en-GB" sz="2400" u="sng" dirty="0">
                <a:solidFill>
                  <a:srgbClr val="66C0C4"/>
                </a:solidFill>
              </a:rPr>
              <a:t>3. </a:t>
            </a:r>
            <a:r>
              <a:rPr lang="el-GR" sz="2400" u="sng" dirty="0">
                <a:solidFill>
                  <a:srgbClr val="66C0C4"/>
                </a:solidFill>
              </a:rPr>
              <a:t>Προσοχή στις ανάγκες της κοινότητας</a:t>
            </a:r>
            <a:endParaRPr sz="2400" u="sng" dirty="0">
              <a:solidFill>
                <a:srgbClr val="66C0C4"/>
              </a:solidFill>
            </a:endParaRPr>
          </a:p>
        </p:txBody>
      </p:sp>
      <p:sp>
        <p:nvSpPr>
          <p:cNvPr id="157" name="Google Shape;157;g2589d97b41e_1_52"/>
          <p:cNvSpPr txBox="1">
            <a:spLocks noGrp="1"/>
          </p:cNvSpPr>
          <p:nvPr>
            <p:ph type="body" idx="1"/>
          </p:nvPr>
        </p:nvSpPr>
        <p:spPr>
          <a:xfrm>
            <a:off x="457200" y="1752600"/>
            <a:ext cx="7620000" cy="4373700"/>
          </a:xfrm>
          <a:prstGeom prst="rect">
            <a:avLst/>
          </a:prstGeom>
          <a:noFill/>
          <a:ln>
            <a:noFill/>
          </a:ln>
        </p:spPr>
        <p:txBody>
          <a:bodyPr spcFirstLastPara="1" wrap="square" lIns="91425" tIns="45700" rIns="91425" bIns="45700" anchor="t" anchorCtr="0">
            <a:normAutofit fontScale="85000" lnSpcReduction="10000"/>
          </a:bodyPr>
          <a:lstStyle/>
          <a:p>
            <a:pPr marL="457200" lvl="0" indent="-334327" algn="just" rtl="0">
              <a:lnSpc>
                <a:spcPct val="150000"/>
              </a:lnSpc>
              <a:spcBef>
                <a:spcPts val="360"/>
              </a:spcBef>
              <a:spcAft>
                <a:spcPts val="0"/>
              </a:spcAft>
              <a:buSzPct val="90000"/>
              <a:buChar char="●"/>
            </a:pPr>
            <a:r>
              <a:rPr lang="el-GR" dirty="0"/>
              <a:t>Η προσοχή στις ανάγκες της κοινότητας είναι μια άλλη κεντρική αρχή της κοινωνικής οικονομίας. Οι οργανισμοί σε αυτόν τον τομέα επικεντρώνονται στη δημιουργία προϊόντων ή υπηρεσιών που είναι χρήσιμα για την κοινότητα στην οποία δραστηριοποιούνται, ανταποκρινόμενη στις πραγματικές ανάγκες των ανθρώπων</a:t>
            </a:r>
            <a:r>
              <a:rPr lang="en-GB" dirty="0"/>
              <a:t>.</a:t>
            </a:r>
            <a:endParaRPr dirty="0"/>
          </a:p>
          <a:p>
            <a:pPr marL="0" lvl="0" indent="0" algn="just" rtl="0">
              <a:lnSpc>
                <a:spcPct val="150000"/>
              </a:lnSpc>
              <a:spcBef>
                <a:spcPts val="360"/>
              </a:spcBef>
              <a:spcAft>
                <a:spcPts val="0"/>
              </a:spcAft>
              <a:buSzPct val="90000"/>
              <a:buNone/>
            </a:pPr>
            <a:endParaRPr dirty="0"/>
          </a:p>
          <a:p>
            <a:pPr marL="457200" lvl="0" indent="-334327" algn="just" rtl="0">
              <a:lnSpc>
                <a:spcPct val="150000"/>
              </a:lnSpc>
              <a:spcBef>
                <a:spcPts val="360"/>
              </a:spcBef>
              <a:spcAft>
                <a:spcPts val="0"/>
              </a:spcAft>
              <a:buSzPct val="90000"/>
              <a:buChar char="●"/>
            </a:pPr>
            <a:r>
              <a:rPr lang="el-GR" dirty="0"/>
              <a:t>Προσπαθούν επίσης να οικοδομήσουν θετικές σχέσεις με την κοινότητα δουλεύοντας συλλογικά για την αντιμετώπιση κοινωνικών και περιβαλλοντικών ζητημάτων, βελτιώνοντας έτσι την ποιότητα ζωής των ανθρώπων</a:t>
            </a:r>
            <a:r>
              <a:rPr lang="en-GB" dirty="0"/>
              <a:t>.</a:t>
            </a:r>
            <a:endParaRPr dirty="0"/>
          </a:p>
          <a:p>
            <a:pPr marL="0" lvl="0" indent="0" algn="l" rtl="0">
              <a:lnSpc>
                <a:spcPct val="100000"/>
              </a:lnSpc>
              <a:spcBef>
                <a:spcPts val="360"/>
              </a:spcBef>
              <a:spcAft>
                <a:spcPts val="0"/>
              </a:spcAft>
              <a:buSzPct val="90000"/>
              <a:buNone/>
            </a:pPr>
            <a:endParaRPr dirty="0"/>
          </a:p>
        </p:txBody>
      </p:sp>
    </p:spTree>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1875</Words>
  <Application>Microsoft Office PowerPoint</Application>
  <PresentationFormat>Προβολή στην οθόνη (4:3)</PresentationFormat>
  <Paragraphs>176</Paragraphs>
  <Slides>28</Slides>
  <Notes>28</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28</vt:i4>
      </vt:variant>
    </vt:vector>
  </HeadingPairs>
  <TitlesOfParts>
    <vt:vector size="33" baseType="lpstr">
      <vt:lpstr>Calibri</vt:lpstr>
      <vt:lpstr>Arial Black</vt:lpstr>
      <vt:lpstr>Cambria</vt:lpstr>
      <vt:lpstr>Arial</vt:lpstr>
      <vt:lpstr>Základné</vt:lpstr>
      <vt:lpstr>Βελτίωση των δεξιοτήτων και των ικανοτήτων των νέων στην κοινωνική επιχειρηματικότητα μέσω της εικονικής πραγματικότητας</vt:lpstr>
      <vt:lpstr>ΕΙΣΑΓΩΓΗ</vt:lpstr>
      <vt:lpstr>ΟΡΙΣΜΟΣ ΤΗΣ ΚΟΙΝΩΝΙΚΗΣ ΟΙΚΟΝΟΜΙΑΣ</vt:lpstr>
      <vt:lpstr>…</vt:lpstr>
      <vt:lpstr>ΚΑΤΑΓΩΓΗ ΤΗΣ ΚΟΙΝΩΝΙΚΗΣ ΟΙΚΟΝΟΜΙΑΣ</vt:lpstr>
      <vt:lpstr>Ποιες είναι οι θεμελιώδεις αρχές της κοινωνικής οικονομίας;</vt:lpstr>
      <vt:lpstr>Δημοκρατική συμμετοχή</vt:lpstr>
      <vt:lpstr>2. Αλληλεγγύη</vt:lpstr>
      <vt:lpstr>3. Προσοχή στις ανάγκες της κοινότητας</vt:lpstr>
      <vt:lpstr>Ποια είναι η διαφορά μεταξύ μιας κοινωνικής επιχείρησης και μιας παραδοσιακής επιχείρησης;</vt:lpstr>
      <vt:lpstr> Οι οργανισμοί κοινωνικής οικονομίας διακρίνονται από τις παραδοσιακές επιχειρήσεις από διάφορα χαρακτηριστικά:</vt:lpstr>
      <vt:lpstr>  Οι κοινωνικές επιχειρήσεις διαφέρουν από τις παραδοσιακές επιχειρήσεις ως προς τον κοινωνικό σκοπό, τη δομή και τη λειτουργική διαχείριση</vt:lpstr>
      <vt:lpstr>Ποια χρηματοδοτικά μέσα χρησιμοποιούν οι κοινωνικές επιχειρήσεις για να αναπτύξουν τις δραστηριότητές τους;</vt:lpstr>
      <vt:lpstr>Μορφές κοινωνικής οργάνωσης</vt:lpstr>
      <vt:lpstr>Σωματεία </vt:lpstr>
      <vt:lpstr>Παρουσίαση του PowerPoint</vt:lpstr>
      <vt:lpstr>       Συνεταιρισμοί</vt:lpstr>
      <vt:lpstr>Παρουσίαση του PowerPoint</vt:lpstr>
      <vt:lpstr>     Ιδρύματα</vt:lpstr>
      <vt:lpstr>Τι είναι οι κοινωνικές επιχειρήσεις;</vt:lpstr>
      <vt:lpstr>Παρουσίαση του PowerPoint</vt:lpstr>
      <vt:lpstr>Προκλήσεις:</vt:lpstr>
      <vt:lpstr>Παρουσίαση του PowerPoint</vt:lpstr>
      <vt:lpstr>Παρουσίαση του PowerPoint</vt:lpstr>
      <vt:lpstr>Ευκαιρία:</vt:lpstr>
      <vt:lpstr>Παρουσίαση του PowerPoint</vt:lpstr>
      <vt:lpstr>  Συμπερασματικά</vt:lpstr>
      <vt:lpstr>Πηγές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Βελτίωση των δεξιοτήτων και των ικανοτήτων των νέων στην κοινωνική επιχειρηματικότητα μέσω της εικονικής πραγματικότητας</dc:title>
  <dc:creator>Zuzana Palková</dc:creator>
  <cp:lastModifiedBy>Konstantinos Dimitropoulos</cp:lastModifiedBy>
  <cp:revision>8</cp:revision>
  <dcterms:created xsi:type="dcterms:W3CDTF">2019-02-10T21:49:04Z</dcterms:created>
  <dcterms:modified xsi:type="dcterms:W3CDTF">2023-09-21T08:40:22Z</dcterms:modified>
</cp:coreProperties>
</file>